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  <p:sldMasterId id="2147483680" r:id="rId7"/>
    <p:sldMasterId id="2147483691" r:id="rId8"/>
    <p:sldMasterId id="2147483711" r:id="rId9"/>
  </p:sldMasterIdLst>
  <p:notesMasterIdLst>
    <p:notesMasterId r:id="rId25"/>
  </p:notesMasterIdLst>
  <p:sldIdLst>
    <p:sldId id="340" r:id="rId10"/>
    <p:sldId id="379" r:id="rId11"/>
    <p:sldId id="380" r:id="rId12"/>
    <p:sldId id="370" r:id="rId13"/>
    <p:sldId id="361" r:id="rId14"/>
    <p:sldId id="354" r:id="rId15"/>
    <p:sldId id="271" r:id="rId16"/>
    <p:sldId id="343" r:id="rId17"/>
    <p:sldId id="344" r:id="rId18"/>
    <p:sldId id="274" r:id="rId19"/>
    <p:sldId id="359" r:id="rId20"/>
    <p:sldId id="382" r:id="rId21"/>
    <p:sldId id="377" r:id="rId22"/>
    <p:sldId id="277" r:id="rId23"/>
    <p:sldId id="378" r:id="rId24"/>
  </p:sldIdLst>
  <p:sldSz cx="12436475" cy="6994525"/>
  <p:notesSz cx="7010400" cy="9296400"/>
  <p:defaultTextStyle>
    <a:defPPr>
      <a:defRPr lang="en-US"/>
    </a:defPPr>
    <a:lvl1pPr marL="0" algn="l" defTabSz="932513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256" algn="l" defTabSz="932513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513" algn="l" defTabSz="932513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8769" algn="l" defTabSz="932513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026" algn="l" defTabSz="932513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281" algn="l" defTabSz="932513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7538" algn="l" defTabSz="932513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3794" algn="l" defTabSz="932513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050" algn="l" defTabSz="932513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a OMara" initials="DO" lastIdx="24" clrIdx="0">
    <p:extLst>
      <p:ext uri="{19B8F6BF-5375-455C-9EA6-DF929625EA0E}">
        <p15:presenceInfo xmlns:p15="http://schemas.microsoft.com/office/powerpoint/2012/main" userId="S-1-5-21-2127521184-1604012920-1887927527-16508189" providerId="AD"/>
      </p:ext>
    </p:extLst>
  </p:cmAuthor>
  <p:cmAuthor id="2" name="Stella Chernyak" initials="SC" lastIdx="1" clrIdx="1">
    <p:extLst>
      <p:ext uri="{19B8F6BF-5375-455C-9EA6-DF929625EA0E}">
        <p15:presenceInfo xmlns:p15="http://schemas.microsoft.com/office/powerpoint/2012/main" userId="S-1-5-21-2127521184-1604012920-1887927527-116384" providerId="AD"/>
      </p:ext>
    </p:extLst>
  </p:cmAuthor>
  <p:cmAuthor id="3" name="Ryan McGee" initials="RM" lastIdx="1" clrIdx="2">
    <p:extLst>
      <p:ext uri="{19B8F6BF-5375-455C-9EA6-DF929625EA0E}">
        <p15:presenceInfo xmlns:p15="http://schemas.microsoft.com/office/powerpoint/2012/main" userId="S-1-5-21-2127521184-1604012920-1887927527-1909140" providerId="AD"/>
      </p:ext>
    </p:extLst>
  </p:cmAuthor>
  <p:cmAuthor id="4" name="Jun Young" initials="JY" lastIdx="41" clrIdx="3">
    <p:extLst>
      <p:ext uri="{19B8F6BF-5375-455C-9EA6-DF929625EA0E}">
        <p15:presenceInfo xmlns:p15="http://schemas.microsoft.com/office/powerpoint/2012/main" userId="78c2cdb4a139ee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F0F0F0"/>
    <a:srgbClr val="910091"/>
    <a:srgbClr val="2F2F2F"/>
    <a:srgbClr val="E6E6E6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53" autoAdjust="0"/>
  </p:normalViewPr>
  <p:slideViewPr>
    <p:cSldViewPr snapToGrid="0">
      <p:cViewPr varScale="1">
        <p:scale>
          <a:sx n="78" d="100"/>
          <a:sy n="78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215A296-762B-413E-9C94-B8878C0DA026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1D549F-8022-4AE4-8B8D-5F6EA48A2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513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256" algn="l" defTabSz="932513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513" algn="l" defTabSz="932513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8769" algn="l" defTabSz="932513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026" algn="l" defTabSz="932513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281" algn="l" defTabSz="932513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7538" algn="l" defTabSz="932513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3794" algn="l" defTabSz="932513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050" algn="l" defTabSz="932513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C1C3D530-3419-45A5-AB8A-2242E8FDFF4E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294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61B0BD91-A332-4638-9D55-E1550E13BA63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45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latin typeface="Segoe UI Light" pitchFamily="34" charset="0"/>
              </a:rPr>
              <a:t>We’ve designed FastTrack – our customer success service – to help businesses realize business value faster with the Microsoft Cloud. FastTrack can help you:</a:t>
            </a:r>
          </a:p>
          <a:p>
            <a:pPr marL="291179" indent="-291179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2C292A"/>
                </a:solidFill>
              </a:rPr>
              <a:t>Migrate email, content, and light up Microsoft 365 services – including assessment and remediation guidance to help prep your infrastructure for the cloud</a:t>
            </a:r>
          </a:p>
          <a:p>
            <a:pPr marL="291179" indent="-291179" fontAlgn="base">
              <a:spcBef>
                <a:spcPts val="1799"/>
              </a:spcBef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rgbClr val="2C292A"/>
                </a:solidFill>
              </a:rPr>
              <a:t>Deploy and securely manage devices including Microsoft 365 powered devices</a:t>
            </a:r>
          </a:p>
          <a:p>
            <a:pPr marL="291179" indent="-291179" fontAlgn="base">
              <a:spcBef>
                <a:spcPts val="1799"/>
              </a:spcBef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rgbClr val="2C292A"/>
                </a:solidFill>
              </a:rPr>
              <a:t>Enable your business and gain end-user adoption</a:t>
            </a:r>
          </a:p>
          <a:p>
            <a:pPr fontAlgn="base">
              <a:spcBef>
                <a:spcPts val="1799"/>
              </a:spcBef>
              <a:defRPr/>
            </a:pPr>
            <a:endParaRPr lang="en-US" sz="1400" kern="0" dirty="0">
              <a:solidFill>
                <a:srgbClr val="2C292A"/>
              </a:solidFill>
            </a:endParaRPr>
          </a:p>
          <a:p>
            <a:pPr fontAlgn="base">
              <a:spcBef>
                <a:spcPts val="1799"/>
              </a:spcBef>
              <a:defRPr/>
            </a:pPr>
            <a:r>
              <a:rPr lang="en-US" sz="1400" kern="0" dirty="0">
                <a:solidFill>
                  <a:srgbClr val="2C292A"/>
                </a:solidFill>
              </a:rPr>
              <a:t>FastTrack is an </a:t>
            </a:r>
            <a:r>
              <a:rPr lang="en-US" sz="1400" dirty="0">
                <a:latin typeface="Segoe UI Light" pitchFamily="34" charset="0"/>
              </a:rPr>
              <a:t>o</a:t>
            </a:r>
            <a:r>
              <a:rPr lang="en-US" sz="1400" kern="0" dirty="0">
                <a:solidFill>
                  <a:srgbClr val="2C292A"/>
                </a:solidFill>
              </a:rPr>
              <a:t>ngoing and repeatable benefit – available as part of your subscription – delivered by Microsoft engineers to help you move to the cloud at your own pace. FastTrack also provides you access to qualified partners for additional services, as needed.</a:t>
            </a:r>
          </a:p>
          <a:p>
            <a:endParaRPr lang="en-US" sz="1400" dirty="0">
              <a:latin typeface="Segoe UI Light" pitchFamily="34" charset="0"/>
            </a:endParaRPr>
          </a:p>
          <a:p>
            <a:pPr defTabSz="931774">
              <a:defRPr/>
            </a:pPr>
            <a:r>
              <a:rPr lang="en-US" sz="1400" dirty="0">
                <a:latin typeface="Segoe UI Light" pitchFamily="34" charset="0"/>
              </a:rPr>
              <a:t>With over 40,000 customers enabled to date, FastTrack helps maximize ROI, accelerate deployment, and increase adoption across your organization.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61B0BD91-A332-4638-9D55-E1550E13BA63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11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21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61B0BD91-A332-4638-9D55-E1550E13BA63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13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2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D549F-8022-4AE4-8B8D-5F6EA48A2C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3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r>
              <a:rPr lang="en-US">
                <a:solidFill>
                  <a:prstClr val="black"/>
                </a:solidFill>
                <a:latin typeface="Segoe UI" pitchFamily="34" charset="0"/>
              </a:rPr>
              <a:t>Marketing All Hands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2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5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r>
              <a:rPr lang="en-US">
                <a:solidFill>
                  <a:prstClr val="black"/>
                </a:solidFill>
                <a:latin typeface="Segoe UI" pitchFamily="34" charset="0"/>
              </a:rPr>
              <a:t>Marketing All Hands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3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49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61B0BD91-A332-4638-9D55-E1550E13BA63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4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4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0231">
              <a:defRPr/>
            </a:pPr>
            <a:fld id="{07A07096-82EA-4B4C-9ECD-456A7E8096E2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50231">
                <a:defRPr/>
              </a:pPr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612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61B0BD91-A332-4638-9D55-E1550E13BA63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6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140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61B0BD91-A332-4638-9D55-E1550E13BA63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7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913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61B0BD91-A332-4638-9D55-E1550E13BA63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8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853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61B0BD91-A332-4638-9D55-E1550E13BA63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10/2/2018 9:53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50464">
                <a:defRPr/>
              </a:pPr>
              <a:t>9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8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5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Autahor</a:t>
            </a:r>
            <a:r>
              <a:rPr lang="en-US"/>
              <a:t>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41" y="449267"/>
            <a:ext cx="1206257" cy="2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8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2" y="960442"/>
            <a:ext cx="3690937" cy="917575"/>
          </a:xfrm>
        </p:spPr>
        <p:txBody>
          <a:bodyPr lIns="0" tIns="0" rIns="0" bIns="0"/>
          <a:lstStyle>
            <a:lvl1pPr>
              <a:defRPr sz="1800" spc="-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42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07238">
              <a:buNone/>
              <a:defRPr sz="1800" spc="-49" baseline="0">
                <a:solidFill>
                  <a:schemeClr val="accent1"/>
                </a:solidFill>
              </a:defRPr>
            </a:lvl1pPr>
            <a:lvl2pPr marL="224057" indent="0">
              <a:buNone/>
              <a:defRPr sz="1764"/>
            </a:lvl2pPr>
            <a:lvl3pPr marL="448111" indent="0">
              <a:buNone/>
              <a:defRPr sz="1764"/>
            </a:lvl3pPr>
            <a:lvl4pPr marL="672169" indent="0">
              <a:buNone/>
              <a:defRPr sz="1764"/>
            </a:lvl4pPr>
            <a:lvl5pPr marL="896225" indent="0">
              <a:buNone/>
              <a:defRPr sz="1764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05612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2" y="632783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1855657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82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9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3060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2" y="632783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2" y="1919808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4057" indent="0">
              <a:buNone/>
              <a:defRPr/>
            </a:lvl2pPr>
            <a:lvl3pPr marL="448111" indent="0">
              <a:buNone/>
              <a:defRPr/>
            </a:lvl3pPr>
            <a:lvl4pPr marL="672169" indent="0">
              <a:buNone/>
              <a:defRPr/>
            </a:lvl4pPr>
            <a:lvl5pPr marL="896225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501"/>
            <a:ext cx="4853622" cy="2539157"/>
          </a:xfrm>
        </p:spPr>
        <p:txBody>
          <a:bodyPr lIns="0" tIns="0" rIns="0" bIns="0"/>
          <a:lstStyle>
            <a:lvl1pPr marL="280071" indent="-280071">
              <a:lnSpc>
                <a:spcPts val="1764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99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4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11" indent="0">
              <a:buNone/>
              <a:defRPr/>
            </a:lvl3pPr>
            <a:lvl4pPr marL="672169" indent="0">
              <a:buNone/>
              <a:defRPr/>
            </a:lvl4pPr>
            <a:lvl5pPr marL="896225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379053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2" y="632783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204028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8518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60" tIns="179260" rIns="179260" bIns="179260" numCol="1" anchor="t" anchorCtr="0" compatLnSpc="1">
            <a:prstTxWarp prst="textNoShape">
              <a:avLst/>
            </a:prstTxWarp>
            <a:spAutoFit/>
          </a:bodyPr>
          <a:lstStyle/>
          <a:p>
            <a:pPr defTabSz="913759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26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1532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7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5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41" y="449267"/>
            <a:ext cx="1206257" cy="2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960441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41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228">
              <a:buNone/>
              <a:defRPr sz="1800" spc="-50" baseline="0">
                <a:solidFill>
                  <a:schemeClr val="accent1"/>
                </a:solidFill>
              </a:defRPr>
            </a:lvl1pPr>
            <a:lvl2pPr marL="228469" indent="0">
              <a:buNone/>
              <a:defRPr sz="1800"/>
            </a:lvl2pPr>
            <a:lvl3pPr marL="456937" indent="0">
              <a:buNone/>
              <a:defRPr sz="1800"/>
            </a:lvl3pPr>
            <a:lvl4pPr marL="685405" indent="0">
              <a:buNone/>
              <a:defRPr sz="1800"/>
            </a:lvl4pPr>
            <a:lvl5pPr marL="913873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6051813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1" y="1919807"/>
            <a:ext cx="11533187" cy="31390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469" indent="0">
              <a:buNone/>
              <a:defRPr/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3214124"/>
            <a:ext cx="11533187" cy="4708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97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41" y="4477704"/>
            <a:ext cx="11533187" cy="313904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7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841392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960441"/>
            <a:ext cx="3690937" cy="917575"/>
          </a:xfrm>
        </p:spPr>
        <p:txBody>
          <a:bodyPr lIns="0" tIns="0" rIns="0" bIns="0"/>
          <a:lstStyle>
            <a:lvl1pPr>
              <a:defRPr sz="1800" spc="-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41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07336">
              <a:buNone/>
              <a:defRPr sz="1800" spc="-49" baseline="0">
                <a:solidFill>
                  <a:schemeClr val="accent1"/>
                </a:solidFill>
              </a:defRPr>
            </a:lvl1pPr>
            <a:lvl2pPr marL="224100" indent="0">
              <a:buNone/>
              <a:defRPr sz="1765"/>
            </a:lvl2pPr>
            <a:lvl3pPr marL="448198" indent="0">
              <a:buNone/>
              <a:defRPr sz="1765"/>
            </a:lvl3pPr>
            <a:lvl4pPr marL="672298" indent="0">
              <a:buNone/>
              <a:defRPr sz="1765"/>
            </a:lvl4pPr>
            <a:lvl5pPr marL="896397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8325321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1" y="1919803"/>
            <a:ext cx="7604125" cy="94171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469" indent="0">
              <a:buNone/>
              <a:defRPr/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3214128"/>
            <a:ext cx="3690937" cy="2785894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7" b="1">
                <a:solidFill>
                  <a:schemeClr val="accent1"/>
                </a:solidFill>
                <a:latin typeface="+mn-lt"/>
              </a:defRPr>
            </a:lvl1pPr>
            <a:lvl2pPr marL="285585" marR="0" indent="-285585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585" marR="0" lvl="1" indent="-285585" algn="l" defTabSz="932205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8"/>
            <a:ext cx="3669666" cy="2785894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585" marR="0" indent="-285585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585" marR="0" lvl="1" indent="-285585" algn="l" defTabSz="932205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8"/>
            <a:ext cx="3694748" cy="2785894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585" marR="0" indent="-285585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585" marR="0" lvl="1" indent="-285585" algn="l" defTabSz="932205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1162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2005459"/>
            <a:ext cx="5653087" cy="396303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6" y="1995299"/>
            <a:ext cx="5653087" cy="396303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04669153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3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41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5026024"/>
            <a:ext cx="3690937" cy="124253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6" y="5026024"/>
            <a:ext cx="3690937" cy="124253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91" y="5026024"/>
            <a:ext cx="3690937" cy="124253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9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709070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4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4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02" y="3230884"/>
            <a:ext cx="1727200" cy="2877449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82" y="3230884"/>
            <a:ext cx="1727200" cy="2877449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4"/>
            <a:ext cx="1727200" cy="2877449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4"/>
            <a:ext cx="1727200" cy="2877449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902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82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953357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147043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80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7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597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6518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80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7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7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5442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80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7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7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871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1" y="1919807"/>
            <a:ext cx="4853623" cy="62780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469" indent="0">
              <a:buNone/>
              <a:defRPr/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501"/>
            <a:ext cx="4853622" cy="2589705"/>
          </a:xfrm>
        </p:spPr>
        <p:txBody>
          <a:bodyPr lIns="0" tIns="0" rIns="0" bIns="0"/>
          <a:lstStyle>
            <a:lvl1pPr marL="285585" indent="-285585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97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20636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4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7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4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36636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865425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941243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42" y="2168528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5773736"/>
            <a:ext cx="3690937" cy="156952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205" rtl="0" eaLnBrk="1" fontAlgn="auto" latinLnBrk="0" hangingPunct="1">
              <a:lnSpc>
                <a:spcPts val="1197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5931093"/>
            <a:ext cx="3690937" cy="313904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205" rtl="0" eaLnBrk="1" fontAlgn="auto" latinLnBrk="0" hangingPunct="1">
              <a:lnSpc>
                <a:spcPts val="1197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6952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205" rtl="0" eaLnBrk="1" fontAlgn="auto" latinLnBrk="0" hangingPunct="1">
              <a:lnSpc>
                <a:spcPts val="1197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42" y="5931093"/>
            <a:ext cx="3679825" cy="31390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7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9" y="5773736"/>
            <a:ext cx="3702056" cy="156952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205" rtl="0" eaLnBrk="1" fontAlgn="auto" latinLnBrk="0" hangingPunct="1">
              <a:lnSpc>
                <a:spcPts val="1197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6" y="5931093"/>
            <a:ext cx="3702053" cy="313904"/>
          </a:xfrm>
        </p:spPr>
        <p:txBody>
          <a:bodyPr vert="horz" wrap="square" lIns="0" tIns="0" rIns="0" bIns="0" rtlCol="0">
            <a:spAutoFit/>
          </a:bodyPr>
          <a:lstStyle>
            <a:lvl1pPr marL="463283" indent="-463283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7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42" y="2168528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7" y="2168528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6319263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41" y="2168527"/>
            <a:ext cx="11533187" cy="68686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690869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7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2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02" tIns="182802" rIns="182802" bIns="182802" numCol="1" anchor="t" anchorCtr="0" compatLnSpc="1">
            <a:prstTxWarp prst="textNoShape">
              <a:avLst/>
            </a:prstTxWarp>
            <a:spAutoFit/>
          </a:bodyPr>
          <a:lstStyle/>
          <a:p>
            <a:pPr defTabSz="931753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9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67078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7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5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41" y="449267"/>
            <a:ext cx="1206257" cy="2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960441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41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228">
              <a:buNone/>
              <a:defRPr sz="1800" spc="-50" baseline="0">
                <a:solidFill>
                  <a:schemeClr val="accent1"/>
                </a:solidFill>
              </a:defRPr>
            </a:lvl1pPr>
            <a:lvl2pPr marL="228469" indent="0">
              <a:buNone/>
              <a:defRPr sz="1800"/>
            </a:lvl2pPr>
            <a:lvl3pPr marL="456937" indent="0">
              <a:buNone/>
              <a:defRPr sz="1800"/>
            </a:lvl3pPr>
            <a:lvl4pPr marL="685405" indent="0">
              <a:buNone/>
              <a:defRPr sz="1800"/>
            </a:lvl4pPr>
            <a:lvl5pPr marL="913873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683499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1" y="1919807"/>
            <a:ext cx="11533187" cy="31390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469" indent="0">
              <a:buNone/>
              <a:defRPr/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3214124"/>
            <a:ext cx="11533187" cy="4708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97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41" y="4477704"/>
            <a:ext cx="11533187" cy="313904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7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05229598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1" y="1919803"/>
            <a:ext cx="7604125" cy="94171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469" indent="0">
              <a:buNone/>
              <a:defRPr/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3214128"/>
            <a:ext cx="3690937" cy="2785894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7" b="1">
                <a:solidFill>
                  <a:schemeClr val="accent1"/>
                </a:solidFill>
                <a:latin typeface="+mn-lt"/>
              </a:defRPr>
            </a:lvl1pPr>
            <a:lvl2pPr marL="285585" marR="0" indent="-285585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585" marR="0" lvl="1" indent="-285585" algn="l" defTabSz="932205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8"/>
            <a:ext cx="3669666" cy="2785894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585" marR="0" indent="-285585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585" marR="0" lvl="1" indent="-285585" algn="l" defTabSz="932205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8"/>
            <a:ext cx="3694748" cy="2785894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585" marR="0" indent="-285585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585" marR="0" lvl="1" indent="-285585" algn="l" defTabSz="932205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26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80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5104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2005459"/>
            <a:ext cx="5653087" cy="396303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6" y="1995299"/>
            <a:ext cx="5653087" cy="396303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6317538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3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41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5026024"/>
            <a:ext cx="3690937" cy="124253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6" y="5026024"/>
            <a:ext cx="3690937" cy="124253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91" y="5026024"/>
            <a:ext cx="3690937" cy="124253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9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298042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4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4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02" y="3230884"/>
            <a:ext cx="1727200" cy="2877449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82" y="3230884"/>
            <a:ext cx="1727200" cy="2877449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4"/>
            <a:ext cx="1727200" cy="2877449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4"/>
            <a:ext cx="1727200" cy="2877449"/>
          </a:xfrm>
        </p:spPr>
        <p:txBody>
          <a:bodyPr lIns="0" tIns="0" rIns="0" bIns="0"/>
          <a:lstStyle>
            <a:lvl1pPr marL="0" marR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7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902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82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7771280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2482989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80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7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597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8492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80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7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7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746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80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7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7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8441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1" y="1919807"/>
            <a:ext cx="4853623" cy="62780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469" indent="0">
              <a:buNone/>
              <a:defRPr/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501"/>
            <a:ext cx="4853622" cy="2589705"/>
          </a:xfrm>
        </p:spPr>
        <p:txBody>
          <a:bodyPr lIns="0" tIns="0" rIns="0" bIns="0"/>
          <a:lstStyle>
            <a:lvl1pPr marL="285585" indent="-285585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97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03809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4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7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4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7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20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7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marL="0" marR="0" lvl="0" indent="0" algn="l" defTabSz="93220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190704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6533353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1" y="1919807"/>
            <a:ext cx="4853623" cy="62780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4100" indent="0">
              <a:buNone/>
              <a:defRPr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501"/>
            <a:ext cx="4853622" cy="2539157"/>
          </a:xfrm>
        </p:spPr>
        <p:txBody>
          <a:bodyPr lIns="0" tIns="0" rIns="0" bIns="0"/>
          <a:lstStyle>
            <a:lvl1pPr marL="280124" indent="-280124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3706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42" y="2168528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1" y="5773736"/>
            <a:ext cx="3690937" cy="156952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205" rtl="0" eaLnBrk="1" fontAlgn="auto" latinLnBrk="0" hangingPunct="1">
              <a:lnSpc>
                <a:spcPts val="1197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5931093"/>
            <a:ext cx="3690937" cy="313904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205" rtl="0" eaLnBrk="1" fontAlgn="auto" latinLnBrk="0" hangingPunct="1">
              <a:lnSpc>
                <a:spcPts val="1197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6952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205" rtl="0" eaLnBrk="1" fontAlgn="auto" latinLnBrk="0" hangingPunct="1">
              <a:lnSpc>
                <a:spcPts val="1197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42" y="5931093"/>
            <a:ext cx="3679825" cy="31390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7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9" y="5773736"/>
            <a:ext cx="3702056" cy="156952"/>
          </a:xfrm>
        </p:spPr>
        <p:txBody>
          <a:bodyPr lIns="0" tIns="0" rIns="0" bIns="0"/>
          <a:lstStyle>
            <a:lvl1pPr marL="0" indent="0">
              <a:lnSpc>
                <a:spcPts val="1197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205" rtl="0" eaLnBrk="1" fontAlgn="auto" latinLnBrk="0" hangingPunct="1">
              <a:lnSpc>
                <a:spcPts val="1197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6937" indent="0">
              <a:buNone/>
              <a:defRPr/>
            </a:lvl3pPr>
            <a:lvl4pPr marL="685405" indent="0">
              <a:buNone/>
              <a:defRPr/>
            </a:lvl4pPr>
            <a:lvl5pPr marL="913873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6" y="5931093"/>
            <a:ext cx="3702053" cy="313904"/>
          </a:xfrm>
        </p:spPr>
        <p:txBody>
          <a:bodyPr vert="horz" wrap="square" lIns="0" tIns="0" rIns="0" bIns="0" rtlCol="0">
            <a:spAutoFit/>
          </a:bodyPr>
          <a:lstStyle>
            <a:lvl1pPr marL="463283" indent="-463283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7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42" y="2168528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7" y="2168528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8264177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7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41" y="2168527"/>
            <a:ext cx="11533187" cy="68686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53670735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8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4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40" y="449266"/>
            <a:ext cx="1206257" cy="2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49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960440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40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327">
              <a:buNone/>
              <a:defRPr sz="1800" spc="-50" baseline="0">
                <a:solidFill>
                  <a:schemeClr val="accent1"/>
                </a:solidFill>
              </a:defRPr>
            </a:lvl1pPr>
            <a:lvl2pPr marL="228513" indent="0">
              <a:buNone/>
              <a:defRPr sz="1800"/>
            </a:lvl2pPr>
            <a:lvl3pPr marL="457024" indent="0">
              <a:buNone/>
              <a:defRPr sz="1800"/>
            </a:lvl3pPr>
            <a:lvl4pPr marL="685537" indent="0">
              <a:buNone/>
              <a:defRPr sz="1800"/>
            </a:lvl4pPr>
            <a:lvl5pPr marL="914049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522243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0" y="1919806"/>
            <a:ext cx="11533187" cy="31390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4"/>
            <a:ext cx="11533187" cy="4708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98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40" y="4477704"/>
            <a:ext cx="11533187" cy="313904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25864848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0" y="1919803"/>
            <a:ext cx="7604125" cy="94171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7"/>
            <a:ext cx="3690937" cy="2785894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8" b="1">
                <a:solidFill>
                  <a:schemeClr val="accent1"/>
                </a:solidFill>
                <a:latin typeface="+mn-lt"/>
              </a:defRPr>
            </a:lvl1pPr>
            <a:lvl2pPr marL="285640" marR="0" indent="-28564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640" marR="0" lvl="1" indent="-285640" algn="l" defTabSz="932384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7"/>
            <a:ext cx="3669666" cy="2785894"/>
          </a:xfrm>
        </p:spPr>
        <p:txBody>
          <a:bodyPr lIns="0" tIns="0" rIns="0" bIns="0"/>
          <a:lstStyle>
            <a:lvl1pPr marL="0" marR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40" marR="0" indent="-28564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640" marR="0" lvl="1" indent="-285640" algn="l" defTabSz="932384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7"/>
            <a:ext cx="3694748" cy="2785894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40" marR="0" indent="-28564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640" marR="0" lvl="1" indent="-285640" algn="l" defTabSz="932384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3688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2005458"/>
            <a:ext cx="5653087" cy="396303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5" y="1995298"/>
            <a:ext cx="5653087" cy="396303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285381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7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2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40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5026024"/>
            <a:ext cx="3690937" cy="124253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5" y="5026024"/>
            <a:ext cx="3690937" cy="124253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90" y="5026024"/>
            <a:ext cx="3690937" cy="124253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0773190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3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3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01" y="3230883"/>
            <a:ext cx="1727200" cy="2877449"/>
          </a:xfrm>
        </p:spPr>
        <p:txBody>
          <a:bodyPr lIns="0" tIns="0" rIns="0" bIns="0"/>
          <a:lstStyle>
            <a:lvl1pPr marL="0" marR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81" y="3230883"/>
            <a:ext cx="1727200" cy="2877449"/>
          </a:xfrm>
        </p:spPr>
        <p:txBody>
          <a:bodyPr lIns="0" tIns="0" rIns="0" bIns="0"/>
          <a:lstStyle>
            <a:lvl1pPr marL="0" marR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3"/>
            <a:ext cx="1727200" cy="2877449"/>
          </a:xfrm>
        </p:spPr>
        <p:txBody>
          <a:bodyPr lIns="0" tIns="0" rIns="0" bIns="0"/>
          <a:lstStyle>
            <a:lvl1pPr marL="0" marR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3"/>
            <a:ext cx="1727200" cy="2877449"/>
          </a:xfrm>
        </p:spPr>
        <p:txBody>
          <a:bodyPr lIns="0" tIns="0" rIns="0" bIns="0"/>
          <a:lstStyle>
            <a:lvl1pPr marL="0" marR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901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81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1403738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22537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1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409780061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9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8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598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41757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9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8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8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3310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9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398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8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4652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0" y="1919806"/>
            <a:ext cx="4853623" cy="62780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500"/>
            <a:ext cx="4853622" cy="2589705"/>
          </a:xfrm>
        </p:spPr>
        <p:txBody>
          <a:bodyPr lIns="0" tIns="0" rIns="0" bIns="0"/>
          <a:lstStyle>
            <a:lvl1pPr marL="285640" indent="-28564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98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50510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3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8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3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54396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45579899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41" y="2168527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5773736"/>
            <a:ext cx="3690937" cy="156952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384" rtl="0" eaLnBrk="1" fontAlgn="auto" latinLnBrk="0" hangingPunct="1">
              <a:lnSpc>
                <a:spcPts val="1198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7" y="5931092"/>
            <a:ext cx="3690937" cy="313904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384" rtl="0" eaLnBrk="1" fontAlgn="auto" latinLnBrk="0" hangingPunct="1">
              <a:lnSpc>
                <a:spcPts val="1198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6952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384" rtl="0" eaLnBrk="1" fontAlgn="auto" latinLnBrk="0" hangingPunct="1">
              <a:lnSpc>
                <a:spcPts val="1198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41" y="5931092"/>
            <a:ext cx="3679825" cy="31390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8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8" y="5773736"/>
            <a:ext cx="3702056" cy="156952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384" rtl="0" eaLnBrk="1" fontAlgn="auto" latinLnBrk="0" hangingPunct="1">
              <a:lnSpc>
                <a:spcPts val="1198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6" y="5931092"/>
            <a:ext cx="3702053" cy="313904"/>
          </a:xfrm>
        </p:spPr>
        <p:txBody>
          <a:bodyPr vert="horz" wrap="square" lIns="0" tIns="0" rIns="0" bIns="0" rtlCol="0">
            <a:spAutoFit/>
          </a:bodyPr>
          <a:lstStyle>
            <a:lvl1pPr marL="463372" indent="-463372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8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41" y="2168527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6" y="2168527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191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40" y="2168526"/>
            <a:ext cx="11533187" cy="68686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0226603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6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82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02" tIns="182802" rIns="182802" bIns="182802" numCol="1" anchor="t" anchorCtr="0" compatLnSpc="1">
            <a:prstTxWarp prst="textNoShape">
              <a:avLst/>
            </a:prstTxWarp>
            <a:spAutoFit/>
          </a:bodyPr>
          <a:lstStyle/>
          <a:p>
            <a:pPr defTabSz="931753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08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8518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35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96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82828" rIns="182828" bIns="182828" numCol="1" anchor="t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1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8457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6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Autahor</a:t>
            </a:r>
            <a:r>
              <a:rPr lang="en-US"/>
              <a:t>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42" y="449268"/>
            <a:ext cx="1206257" cy="2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26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3" y="1212851"/>
            <a:ext cx="11887198" cy="237603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363861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1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9" r:id="rId4"/>
    <p:sldLayoutId id="2147483672" r:id="rId5"/>
    <p:sldLayoutId id="2147483674" r:id="rId6"/>
    <p:sldLayoutId id="2147483678" r:id="rId7"/>
    <p:sldLayoutId id="2147483679" r:id="rId8"/>
  </p:sldLayoutIdLst>
  <p:transition>
    <p:fade/>
  </p:transition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100" marR="0" indent="-224100" algn="l" defTabSz="9143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8" marR="0" indent="-224100" algn="l" defTabSz="9143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8" marR="0" indent="-224100" algn="l" defTabSz="9143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97" marR="0" indent="-224100" algn="l" defTabSz="9143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97" marR="0" indent="-224100" algn="l" defTabSz="9143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39" indent="-228595" algn="l" defTabSz="9143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9" indent="-228595" algn="l" defTabSz="9143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5" algn="l" defTabSz="9143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8" indent="-228595" algn="l" defTabSz="9143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6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6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4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3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 userDrawn="1">
          <p15:clr>
            <a:srgbClr val="C35EA4"/>
          </p15:clr>
        </p15:guide>
        <p15:guide id="4" pos="1517" userDrawn="1">
          <p15:clr>
            <a:srgbClr val="C35EA4"/>
          </p15:clr>
        </p15:guide>
        <p15:guide id="5" pos="2621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21" userDrawn="1">
          <p15:clr>
            <a:srgbClr val="C35EA4"/>
          </p15:clr>
        </p15:guide>
        <p15:guide id="8" pos="3989" userDrawn="1">
          <p15:clr>
            <a:srgbClr val="C35EA4"/>
          </p15:clr>
        </p15:guide>
        <p15:guide id="9" pos="5069" userDrawn="1">
          <p15:clr>
            <a:srgbClr val="C35EA4"/>
          </p15:clr>
        </p15:guide>
        <p15:guide id="10" pos="5213" userDrawn="1">
          <p15:clr>
            <a:srgbClr val="C35EA4"/>
          </p15:clr>
        </p15:guide>
        <p15:guide id="11" pos="6317" userDrawn="1">
          <p15:clr>
            <a:srgbClr val="C35EA4"/>
          </p15:clr>
        </p15:guide>
        <p15:guide id="12" pos="6461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41" userDrawn="1">
          <p15:clr>
            <a:srgbClr val="F26B43"/>
          </p15:clr>
        </p15:guide>
        <p15:guide id="18" orient="horz" pos="766" userDrawn="1">
          <p15:clr>
            <a:srgbClr val="5ACBF0"/>
          </p15:clr>
        </p15:guide>
        <p15:guide id="19" orient="horz" pos="1393" userDrawn="1">
          <p15:clr>
            <a:srgbClr val="5ACBF0"/>
          </p15:clr>
        </p15:guide>
        <p15:guide id="20" orient="horz" pos="617" userDrawn="1">
          <p15:clr>
            <a:srgbClr val="5ACBF0"/>
          </p15:clr>
        </p15:guide>
        <p15:guide id="21" orient="horz" pos="1544" userDrawn="1">
          <p15:clr>
            <a:srgbClr val="5ACBF0"/>
          </p15:clr>
        </p15:guide>
        <p15:guide id="22" orient="horz" pos="2172" userDrawn="1">
          <p15:clr>
            <a:srgbClr val="5ACBF0"/>
          </p15:clr>
        </p15:guide>
        <p15:guide id="23" orient="horz" pos="2320" userDrawn="1">
          <p15:clr>
            <a:srgbClr val="5ACBF0"/>
          </p15:clr>
        </p15:guide>
        <p15:guide id="25" orient="horz" pos="289" userDrawn="1">
          <p15:clr>
            <a:srgbClr val="F26B43"/>
          </p15:clr>
        </p15:guide>
        <p15:guide id="26" orient="horz" pos="4202" userDrawn="1">
          <p15:clr>
            <a:srgbClr val="F26B43"/>
          </p15:clr>
        </p15:guide>
        <p15:guide id="27" orient="horz" pos="2949" userDrawn="1">
          <p15:clr>
            <a:srgbClr val="5ACBF0"/>
          </p15:clr>
        </p15:guide>
        <p15:guide id="28" orient="horz" pos="3098" userDrawn="1">
          <p15:clr>
            <a:srgbClr val="5ACBF0"/>
          </p15:clr>
        </p15:guide>
        <p15:guide id="29" orient="horz" pos="3727" userDrawn="1">
          <p15:clr>
            <a:srgbClr val="5ACBF0"/>
          </p15:clr>
        </p15:guide>
        <p15:guide id="30" orient="horz" pos="3876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52"/>
            <a:ext cx="11887198" cy="237603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363862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</p:sldLayoutIdLst>
  <p:transition>
    <p:fade/>
  </p:transition>
  <p:txStyles>
    <p:titleStyle>
      <a:lvl1pPr algn="l" defTabSz="91420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57" marR="0" indent="-224057" algn="l" defTabSz="9142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11" marR="0" indent="-224057" algn="l" defTabSz="9142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169" marR="0" indent="-224057" algn="l" defTabSz="9142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225" marR="0" indent="-224057" algn="l" defTabSz="9142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282" marR="0" indent="-224057" algn="l" defTabSz="9142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57" indent="-228551" algn="l" defTabSz="91420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58" indent="-228551" algn="l" defTabSz="91420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59" indent="-228551" algn="l" defTabSz="91420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62" indent="-228551" algn="l" defTabSz="91420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101" algn="l" defTabSz="914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203" algn="l" defTabSz="914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303" algn="l" defTabSz="914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405" algn="l" defTabSz="914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507" algn="l" defTabSz="914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607" algn="l" defTabSz="914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709" algn="l" defTabSz="914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811" algn="l" defTabSz="91420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21">
          <p15:clr>
            <a:srgbClr val="C35EA4"/>
          </p15:clr>
        </p15:guide>
        <p15:guide id="6" pos="2765">
          <p15:clr>
            <a:srgbClr val="C35EA4"/>
          </p15:clr>
        </p15:guide>
        <p15:guide id="7" pos="3821">
          <p15:clr>
            <a:srgbClr val="C35EA4"/>
          </p15:clr>
        </p15:guide>
        <p15:guide id="8" pos="3989">
          <p15:clr>
            <a:srgbClr val="C35EA4"/>
          </p15:clr>
        </p15:guide>
        <p15:guide id="9" pos="5069">
          <p15:clr>
            <a:srgbClr val="C35EA4"/>
          </p15:clr>
        </p15:guide>
        <p15:guide id="10" pos="5213">
          <p15:clr>
            <a:srgbClr val="C35EA4"/>
          </p15:clr>
        </p15:guide>
        <p15:guide id="11" pos="6317">
          <p15:clr>
            <a:srgbClr val="C35EA4"/>
          </p15:clr>
        </p15:guide>
        <p15:guide id="12" pos="6461">
          <p15:clr>
            <a:srgbClr val="C35EA4"/>
          </p15:clr>
        </p15:guide>
        <p15:guide id="16" pos="293">
          <p15:clr>
            <a:srgbClr val="F26B43"/>
          </p15:clr>
        </p15:guide>
        <p15:guide id="17" pos="7541">
          <p15:clr>
            <a:srgbClr val="F26B43"/>
          </p15:clr>
        </p15:guide>
        <p15:guide id="18" orient="horz" pos="766">
          <p15:clr>
            <a:srgbClr val="5ACBF0"/>
          </p15:clr>
        </p15:guide>
        <p15:guide id="19" orient="horz" pos="1393">
          <p15:clr>
            <a:srgbClr val="5ACBF0"/>
          </p15:clr>
        </p15:guide>
        <p15:guide id="20" orient="horz" pos="617">
          <p15:clr>
            <a:srgbClr val="5ACBF0"/>
          </p15:clr>
        </p15:guide>
        <p15:guide id="21" orient="horz" pos="1544">
          <p15:clr>
            <a:srgbClr val="5ACBF0"/>
          </p15:clr>
        </p15:guide>
        <p15:guide id="22" orient="horz" pos="2172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9">
          <p15:clr>
            <a:srgbClr val="F26B43"/>
          </p15:clr>
        </p15:guide>
        <p15:guide id="26" orient="horz" pos="4202">
          <p15:clr>
            <a:srgbClr val="F26B43"/>
          </p15:clr>
        </p15:guide>
        <p15:guide id="27" orient="horz" pos="2949">
          <p15:clr>
            <a:srgbClr val="5ACBF0"/>
          </p15:clr>
        </p15:guide>
        <p15:guide id="28" orient="horz" pos="3098">
          <p15:clr>
            <a:srgbClr val="5ACBF0"/>
          </p15:clr>
        </p15:guide>
        <p15:guide id="29" orient="horz" pos="3727">
          <p15:clr>
            <a:srgbClr val="5ACBF0"/>
          </p15:clr>
        </p15:guide>
        <p15:guide id="30" orient="horz" pos="387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3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63861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7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p:transition>
    <p:fade/>
  </p:transition>
  <p:txStyles>
    <p:titleStyle>
      <a:lvl1pPr algn="l" defTabSz="932205" rtl="0" eaLnBrk="1" latinLnBrk="0" hangingPunct="1">
        <a:lnSpc>
          <a:spcPct val="90000"/>
        </a:lnSpc>
        <a:spcBef>
          <a:spcPct val="0"/>
        </a:spcBef>
        <a:buNone/>
        <a:defRPr lang="en-US" sz="4797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469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6937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405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3873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342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3563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9666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5769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1872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01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205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307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410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512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6615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2716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8821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 rot="5400000">
            <a:off x="9363860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3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4798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13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024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53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049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561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asttrack.microsoft.com/" TargetMode="External"/><Relationship Id="rId4" Type="http://schemas.openxmlformats.org/officeDocument/2006/relationships/hyperlink" Target="https://transform.office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15B1A6D2-C139-4969-9F59-95968F5C2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3"/>
          <a:stretch/>
        </p:blipFill>
        <p:spPr>
          <a:xfrm>
            <a:off x="0" y="-1"/>
            <a:ext cx="1243647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9DA0CA-3625-4C93-8F69-1DDD026CA1B9}"/>
              </a:ext>
            </a:extLst>
          </p:cNvPr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rgbClr val="2F2F2F">
              <a:alpha val="3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7" y="3036319"/>
            <a:ext cx="8229599" cy="18288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Microsoft 365 Enterprise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04BAEE-002C-4DAF-A5F2-1947CBBDBD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830765"/>
            <a:ext cx="8527440" cy="730183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30DA9-59EC-4890-A1F2-C66DBC300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1130A3-2302-4107-87DF-59F1A0500862}"/>
              </a:ext>
            </a:extLst>
          </p:cNvPr>
          <p:cNvGrpSpPr/>
          <p:nvPr/>
        </p:nvGrpSpPr>
        <p:grpSpPr>
          <a:xfrm>
            <a:off x="7663296" y="-1"/>
            <a:ext cx="4773179" cy="6999539"/>
            <a:chOff x="7515340" y="-1"/>
            <a:chExt cx="4676660" cy="6858001"/>
          </a:xfrm>
        </p:grpSpPr>
        <p:pic>
          <p:nvPicPr>
            <p:cNvPr id="13" name="Picture 12" descr="A person sitting in front of a computer&#10;&#10;Description generated with very high confidence">
              <a:extLst>
                <a:ext uri="{FF2B5EF4-FFF2-40B4-BE49-F238E27FC236}">
                  <a16:creationId xmlns:a16="http://schemas.microsoft.com/office/drawing/2014/main" id="{0A023946-5993-4258-B78A-0BEBD5A47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03" r="38092" b="1952"/>
            <a:stretch/>
          </p:blipFill>
          <p:spPr>
            <a:xfrm>
              <a:off x="7515340" y="-1"/>
              <a:ext cx="4676660" cy="6858001"/>
            </a:xfrm>
            <a:prstGeom prst="rect">
              <a:avLst/>
            </a:prstGeom>
          </p:spPr>
        </p:pic>
        <p:pic>
          <p:nvPicPr>
            <p:cNvPr id="14" name="Picture 13" descr="A person sitting in front of a computer&#10;&#10;Description generated with very high confidence">
              <a:extLst>
                <a:ext uri="{FF2B5EF4-FFF2-40B4-BE49-F238E27FC236}">
                  <a16:creationId xmlns:a16="http://schemas.microsoft.com/office/drawing/2014/main" id="{BED97FB4-2F27-4679-A3EE-F284BDF86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6" t="21369" r="11909" b="31215"/>
            <a:stretch/>
          </p:blipFill>
          <p:spPr>
            <a:xfrm>
              <a:off x="10273978" y="2594656"/>
              <a:ext cx="1918022" cy="256313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424B71-FFD0-411A-A6FA-9D1C7244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338" y="679082"/>
            <a:ext cx="10580690" cy="402674"/>
          </a:xfrm>
        </p:spPr>
        <p:txBody>
          <a:bodyPr/>
          <a:lstStyle/>
          <a:p>
            <a:r>
              <a:rPr lang="en-US" sz="3600"/>
              <a:t>Intelligent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33621-97A4-400B-AFFC-78B07BBA2B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41" y="1919807"/>
            <a:ext cx="6907209" cy="3360920"/>
          </a:xfrm>
        </p:spPr>
        <p:txBody>
          <a:bodyPr/>
          <a:lstStyle/>
          <a:p>
            <a:r>
              <a:rPr lang="en-US"/>
              <a:t>Protect identity, apps, data &amp; devices</a:t>
            </a:r>
          </a:p>
          <a:p>
            <a:endParaRPr lang="en-US"/>
          </a:p>
          <a:p>
            <a:r>
              <a:rPr lang="en-US"/>
              <a:t>Thwart advanced threats</a:t>
            </a:r>
          </a:p>
          <a:p>
            <a:endParaRPr lang="en-US"/>
          </a:p>
          <a:p>
            <a:r>
              <a:rPr lang="en-US"/>
              <a:t>Manage data archiving, governance &amp; discovery</a:t>
            </a:r>
          </a:p>
          <a:p>
            <a:endParaRPr lang="en-US"/>
          </a:p>
          <a:p>
            <a:r>
              <a:rPr lang="en-US"/>
              <a:t>Powered by Microsoft Intelligent Security Graph</a:t>
            </a:r>
          </a:p>
          <a:p>
            <a:endParaRPr lang="en-US"/>
          </a:p>
          <a:p>
            <a:r>
              <a:rPr lang="en-US"/>
              <a:t>Accelerate GDPR compliance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205F4-0B08-473C-B740-52EFF308A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8" y="29028"/>
            <a:ext cx="1421123" cy="14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4261CE9-E1CB-4CF2-BAD0-7D0004A51D98}"/>
              </a:ext>
            </a:extLst>
          </p:cNvPr>
          <p:cNvSpPr/>
          <p:nvPr/>
        </p:nvSpPr>
        <p:spPr bwMode="auto">
          <a:xfrm>
            <a:off x="7663296" y="0"/>
            <a:ext cx="4773179" cy="6993533"/>
          </a:xfrm>
          <a:prstGeom prst="rect">
            <a:avLst/>
          </a:prstGeom>
          <a:solidFill>
            <a:srgbClr val="E6E6E6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5F886F-7F75-4E20-98E6-FC6AEB0A2BD8}"/>
              </a:ext>
            </a:extLst>
          </p:cNvPr>
          <p:cNvGrpSpPr/>
          <p:nvPr/>
        </p:nvGrpSpPr>
        <p:grpSpPr>
          <a:xfrm>
            <a:off x="8325657" y="1567653"/>
            <a:ext cx="3844135" cy="5084973"/>
            <a:chOff x="7981298" y="1567875"/>
            <a:chExt cx="3844680" cy="508569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2FC5BA1-E4AE-41B1-A46A-DA6044CFB07F}"/>
                </a:ext>
              </a:extLst>
            </p:cNvPr>
            <p:cNvSpPr/>
            <p:nvPr/>
          </p:nvSpPr>
          <p:spPr bwMode="auto">
            <a:xfrm>
              <a:off x="7981298" y="1567875"/>
              <a:ext cx="3844680" cy="3844680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09" tIns="143367" rIns="179209" bIns="14336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57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9BC5C07-3570-4708-A75C-D01D921B73D4}"/>
                </a:ext>
              </a:extLst>
            </p:cNvPr>
            <p:cNvSpPr/>
            <p:nvPr/>
          </p:nvSpPr>
          <p:spPr>
            <a:xfrm>
              <a:off x="7982698" y="6191839"/>
              <a:ext cx="3570714" cy="461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873">
                <a:defRPr/>
              </a:pPr>
              <a:r>
                <a:rPr lang="en-US" sz="2400" kern="0">
                  <a:solidFill>
                    <a:schemeClr val="accent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FastTrack.microsoft.com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621D744-B4E2-4C7D-81D1-C5908A2E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43" y="694022"/>
            <a:ext cx="6014823" cy="405459"/>
          </a:xfrm>
        </p:spPr>
        <p:txBody>
          <a:bodyPr/>
          <a:lstStyle/>
          <a:p>
            <a:r>
              <a:rPr lang="en-US" sz="3599"/>
              <a:t>FastTrack for Microsoft 365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9620F-2A9B-4424-9DAD-78156CF6A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686" y="2150263"/>
            <a:ext cx="6820970" cy="2511229"/>
          </a:xfrm>
        </p:spPr>
        <p:txBody>
          <a:bodyPr/>
          <a:lstStyle/>
          <a:p>
            <a:pPr fontAlgn="base">
              <a:spcBef>
                <a:spcPts val="1800"/>
              </a:spcBef>
              <a:defRPr/>
            </a:pPr>
            <a:r>
              <a:rPr lang="en-US" sz="1900" kern="0">
                <a:solidFill>
                  <a:srgbClr val="2C292A"/>
                </a:solidFill>
              </a:rPr>
              <a:t>Migrate email, content, and light up Microsoft 365 services</a:t>
            </a:r>
          </a:p>
          <a:p>
            <a:pPr fontAlgn="base">
              <a:spcBef>
                <a:spcPts val="1800"/>
              </a:spcBef>
              <a:defRPr/>
            </a:pPr>
            <a:r>
              <a:rPr lang="en-US" sz="1900" kern="0">
                <a:solidFill>
                  <a:srgbClr val="2C292A"/>
                </a:solidFill>
              </a:rPr>
              <a:t>Deploy and securely manage devices</a:t>
            </a:r>
          </a:p>
          <a:p>
            <a:pPr fontAlgn="base">
              <a:spcBef>
                <a:spcPts val="1800"/>
              </a:spcBef>
              <a:defRPr/>
            </a:pPr>
            <a:r>
              <a:rPr lang="en-US" sz="1900" kern="0">
                <a:solidFill>
                  <a:srgbClr val="2C292A"/>
                </a:solidFill>
              </a:rPr>
              <a:t>Enable your business and gain end-user adoption</a:t>
            </a:r>
          </a:p>
          <a:p>
            <a:pPr fontAlgn="base">
              <a:spcBef>
                <a:spcPts val="1800"/>
              </a:spcBef>
              <a:defRPr/>
            </a:pPr>
            <a:r>
              <a:rPr lang="en-US" sz="1900" kern="0">
                <a:solidFill>
                  <a:srgbClr val="2C292A"/>
                </a:solidFill>
              </a:rPr>
              <a:t>Delivered by Microsoft engineers as part of your subscription</a:t>
            </a:r>
          </a:p>
          <a:p>
            <a:pPr fontAlgn="base">
              <a:spcBef>
                <a:spcPts val="1800"/>
              </a:spcBef>
              <a:defRPr/>
            </a:pPr>
            <a:r>
              <a:rPr lang="en-US" sz="1900" kern="0">
                <a:solidFill>
                  <a:srgbClr val="2C292A"/>
                </a:solidFill>
              </a:rPr>
              <a:t>Tight integration with qualified partners for additional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A100F8-BB47-434F-BF58-3E3E963B106C}"/>
              </a:ext>
            </a:extLst>
          </p:cNvPr>
          <p:cNvSpPr/>
          <p:nvPr/>
        </p:nvSpPr>
        <p:spPr>
          <a:xfrm>
            <a:off x="361552" y="1202694"/>
            <a:ext cx="4629882" cy="470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2400">
                <a:solidFill>
                  <a:srgbClr val="5A5456">
                    <a:lumMod val="50000"/>
                  </a:srgbClr>
                </a:solidFill>
                <a:latin typeface="Calibri" panose="020F0502020204030204"/>
              </a:rPr>
              <a:t>Move to the cloud with confidence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9DBEB6-0C5D-4A10-858B-DC354AAF196D}"/>
              </a:ext>
            </a:extLst>
          </p:cNvPr>
          <p:cNvGrpSpPr/>
          <p:nvPr/>
        </p:nvGrpSpPr>
        <p:grpSpPr>
          <a:xfrm>
            <a:off x="8843551" y="2102180"/>
            <a:ext cx="2742536" cy="2717032"/>
            <a:chOff x="5276523" y="3076098"/>
            <a:chExt cx="2742925" cy="2717418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7ED579A-7A0B-4366-B4FF-BEA4C5CE8962}"/>
                </a:ext>
              </a:extLst>
            </p:cNvPr>
            <p:cNvSpPr/>
            <p:nvPr/>
          </p:nvSpPr>
          <p:spPr>
            <a:xfrm>
              <a:off x="5276523" y="3076098"/>
              <a:ext cx="2717418" cy="2717418"/>
            </a:xfrm>
            <a:prstGeom prst="arc">
              <a:avLst>
                <a:gd name="adj1" fmla="val 11640854"/>
                <a:gd name="adj2" fmla="val 1579042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D9A80368-9500-4507-934C-9E088472FFFE}"/>
                </a:ext>
              </a:extLst>
            </p:cNvPr>
            <p:cNvSpPr/>
            <p:nvPr/>
          </p:nvSpPr>
          <p:spPr>
            <a:xfrm>
              <a:off x="5302030" y="3076098"/>
              <a:ext cx="2717418" cy="2717418"/>
            </a:xfrm>
            <a:prstGeom prst="arc">
              <a:avLst>
                <a:gd name="adj1" fmla="val 5462276"/>
                <a:gd name="adj2" fmla="val 965199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A28FEECD-95E3-450D-9024-01F4C1EB6FD6}"/>
                </a:ext>
              </a:extLst>
            </p:cNvPr>
            <p:cNvSpPr/>
            <p:nvPr/>
          </p:nvSpPr>
          <p:spPr>
            <a:xfrm>
              <a:off x="5293595" y="3076098"/>
              <a:ext cx="2717418" cy="2717418"/>
            </a:xfrm>
            <a:prstGeom prst="arc">
              <a:avLst>
                <a:gd name="adj1" fmla="val 18739849"/>
                <a:gd name="adj2" fmla="val 2750252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3A94F65-7AE0-4728-872B-190B7E6F90E0}"/>
              </a:ext>
            </a:extLst>
          </p:cNvPr>
          <p:cNvSpPr txBox="1"/>
          <p:nvPr/>
        </p:nvSpPr>
        <p:spPr>
          <a:xfrm>
            <a:off x="7952988" y="3153406"/>
            <a:ext cx="1579547" cy="79402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800">
                <a:solidFill>
                  <a:schemeClr val="accent1"/>
                </a:solidFill>
                <a:latin typeface="+mj-lt"/>
              </a:rPr>
              <a:t>Maximized </a:t>
            </a:r>
            <a:br>
              <a:rPr lang="en-US" sz="1800">
                <a:solidFill>
                  <a:schemeClr val="accent1"/>
                </a:solidFill>
                <a:latin typeface="+mj-lt"/>
              </a:rPr>
            </a:br>
            <a:r>
              <a:rPr lang="en-US" sz="1800">
                <a:solidFill>
                  <a:schemeClr val="accent1"/>
                </a:solidFill>
              </a:rPr>
              <a:t>ROI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0264E3-BC5F-417F-ADDF-DA89B34F7503}"/>
              </a:ext>
            </a:extLst>
          </p:cNvPr>
          <p:cNvSpPr txBox="1"/>
          <p:nvPr/>
        </p:nvSpPr>
        <p:spPr>
          <a:xfrm>
            <a:off x="10041887" y="1603892"/>
            <a:ext cx="1618019" cy="79402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800">
                <a:solidFill>
                  <a:schemeClr val="accent1"/>
                </a:solidFill>
                <a:latin typeface="+mj-lt"/>
              </a:rPr>
              <a:t>Faster </a:t>
            </a:r>
            <a:br>
              <a:rPr lang="en-US" sz="1800">
                <a:solidFill>
                  <a:schemeClr val="accent1"/>
                </a:solidFill>
              </a:rPr>
            </a:br>
            <a:r>
              <a:rPr lang="en-US" sz="1800">
                <a:solidFill>
                  <a:schemeClr val="accent1"/>
                </a:solidFill>
              </a:rPr>
              <a:t>Deployment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58CBCC-0163-4653-BB7F-A3CA0A06D61D}"/>
              </a:ext>
            </a:extLst>
          </p:cNvPr>
          <p:cNvSpPr txBox="1"/>
          <p:nvPr/>
        </p:nvSpPr>
        <p:spPr>
          <a:xfrm>
            <a:off x="10221677" y="4454790"/>
            <a:ext cx="1324669" cy="79402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800">
                <a:solidFill>
                  <a:schemeClr val="accent1"/>
                </a:solidFill>
                <a:latin typeface="+mj-lt"/>
              </a:rPr>
              <a:t>Higher</a:t>
            </a:r>
            <a:br>
              <a:rPr lang="en-US" sz="1800">
                <a:solidFill>
                  <a:schemeClr val="accent1"/>
                </a:solidFill>
              </a:rPr>
            </a:br>
            <a:r>
              <a:rPr lang="en-US" sz="1800">
                <a:solidFill>
                  <a:schemeClr val="accent1"/>
                </a:solidFill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4670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&quot;fruit of the loom&quot; store">
            <a:extLst>
              <a:ext uri="{FF2B5EF4-FFF2-40B4-BE49-F238E27FC236}">
                <a16:creationId xmlns:a16="http://schemas.microsoft.com/office/drawing/2014/main" id="{71563F25-5407-48F0-844A-9D0151EE7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2" r="57370"/>
          <a:stretch/>
        </p:blipFill>
        <p:spPr bwMode="auto">
          <a:xfrm>
            <a:off x="0" y="-1"/>
            <a:ext cx="4770438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F16F73-D58D-40D0-8BD7-8843C83A9C9A}"/>
              </a:ext>
            </a:extLst>
          </p:cNvPr>
          <p:cNvSpPr/>
          <p:nvPr/>
        </p:nvSpPr>
        <p:spPr bwMode="auto">
          <a:xfrm>
            <a:off x="0" y="0"/>
            <a:ext cx="4770438" cy="6994525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2" descr="File:Fruit of the Loom logo.svg">
            <a:extLst>
              <a:ext uri="{FF2B5EF4-FFF2-40B4-BE49-F238E27FC236}">
                <a16:creationId xmlns:a16="http://schemas.microsoft.com/office/drawing/2014/main" id="{FEE7F002-B6CB-4478-AFAF-9C0F14F4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658" y="3282950"/>
            <a:ext cx="3329123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0F5C03-60AC-4BF3-B8BA-99BAD6DDC89D}"/>
              </a:ext>
            </a:extLst>
          </p:cNvPr>
          <p:cNvGrpSpPr/>
          <p:nvPr/>
        </p:nvGrpSpPr>
        <p:grpSpPr>
          <a:xfrm>
            <a:off x="4945520" y="1182867"/>
            <a:ext cx="7136989" cy="3653688"/>
            <a:chOff x="5149707" y="1200623"/>
            <a:chExt cx="5845613" cy="3653688"/>
          </a:xfrm>
        </p:grpSpPr>
        <p:sp>
          <p:nvSpPr>
            <p:cNvPr id="12" name="Text Placeholder 4">
              <a:extLst>
                <a:ext uri="{FF2B5EF4-FFF2-40B4-BE49-F238E27FC236}">
                  <a16:creationId xmlns:a16="http://schemas.microsoft.com/office/drawing/2014/main" id="{D34335AF-5FF2-4617-A0FA-CBC8795B93BF}"/>
                </a:ext>
              </a:extLst>
            </p:cNvPr>
            <p:cNvSpPr txBox="1">
              <a:spLocks/>
            </p:cNvSpPr>
            <p:nvPr/>
          </p:nvSpPr>
          <p:spPr>
            <a:xfrm>
              <a:off x="6001196" y="1354648"/>
              <a:ext cx="4768788" cy="3499663"/>
            </a:xfrm>
            <a:prstGeom prst="rect">
              <a:avLst/>
            </a:prstGeom>
          </p:spPr>
          <p:txBody>
            <a:bodyPr/>
            <a:lstStyle>
              <a:lvl1pPr marL="336081" marR="0" indent="-336081" algn="l" defTabSz="914191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581" marR="0" indent="-236501" algn="l" defTabSz="914191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188" marR="0" indent="-224054" algn="l" defTabSz="914191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242" marR="0" indent="-224054" algn="l" defTabSz="914191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4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294" marR="0" indent="-224054" algn="l" defTabSz="914191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4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026" indent="-228548" algn="l" defTabSz="9141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23" indent="-228548" algn="l" defTabSz="9141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218" indent="-228548" algn="l" defTabSz="9141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315" indent="-228548" algn="l" defTabSz="91419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9525">
                <a:buNone/>
              </a:pPr>
              <a:r>
                <a:rPr lang="en-US" sz="31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 use Microsoft 365 Enterprise to foster a modern and highly secure workspace for employees empowered by teamwork and collaboration — everything we need to succeed in a global, digital market.</a:t>
              </a:r>
            </a:p>
            <a:p>
              <a:pPr marL="0" indent="9525">
                <a:buNone/>
              </a:pPr>
              <a:endParaRPr lang="en-US" sz="314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  <a:p>
              <a:pPr marL="0" indent="9525">
                <a:buNone/>
              </a:pPr>
              <a:r>
                <a:rPr lang="en-US" sz="2000">
                  <a:latin typeface="+mn-lt"/>
                </a:rPr>
                <a:t>Bobby Berry, Senior Vice President, Business Solutions</a:t>
              </a:r>
              <a:endPara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9525">
                <a:buNone/>
              </a:pPr>
              <a:endParaRPr lang="en-US" sz="4313">
                <a:solidFill>
                  <a:schemeClr val="tx1"/>
                </a:solidFill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A81F264-7098-4CA3-BBCF-FF93D53D1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332" t="9239" r="26458" b="58350"/>
            <a:stretch/>
          </p:blipFill>
          <p:spPr>
            <a:xfrm>
              <a:off x="5149707" y="1200623"/>
              <a:ext cx="785339" cy="831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54D67C-53BE-4E00-9960-87A693EE2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332" t="9239" r="26458" b="58350"/>
            <a:stretch/>
          </p:blipFill>
          <p:spPr>
            <a:xfrm rot="10800000">
              <a:off x="10209981" y="3587454"/>
              <a:ext cx="785339" cy="831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6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B6EE88C4-DF9F-4482-BBD4-94F03C6B0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3" t="1288" r="13840" b="14"/>
          <a:stretch/>
        </p:blipFill>
        <p:spPr>
          <a:xfrm>
            <a:off x="7663296" y="0"/>
            <a:ext cx="4773179" cy="69935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21D744-B4E2-4C7D-81D1-C5908A2E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4" y="556989"/>
            <a:ext cx="11531551" cy="1107739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599"/>
              <a:t>Microsoft 365 Enterprise</a:t>
            </a:r>
            <a:br>
              <a:rPr lang="en-US" sz="3599"/>
            </a:br>
            <a:endParaRPr lang="en-US" sz="3599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9620F-2A9B-4424-9DAD-78156CF6A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956" y="2221717"/>
            <a:ext cx="7416403" cy="2523768"/>
          </a:xfrm>
        </p:spPr>
        <p:txBody>
          <a:bodyPr/>
          <a:lstStyle/>
          <a:p>
            <a:r>
              <a:rPr lang="en-US"/>
              <a:t>Go to </a:t>
            </a:r>
            <a:r>
              <a:rPr lang="en-US" u="sng">
                <a:solidFill>
                  <a:schemeClr val="accent1"/>
                </a:solidFill>
              </a:rPr>
              <a:t>Microsoft365.com </a:t>
            </a:r>
            <a:r>
              <a:rPr lang="en-US"/>
              <a:t>to learn more</a:t>
            </a:r>
          </a:p>
          <a:p>
            <a:endParaRPr lang="en-US"/>
          </a:p>
          <a:p>
            <a:r>
              <a:rPr lang="en-US"/>
              <a:t>Envision what’s possible with </a:t>
            </a:r>
            <a:r>
              <a:rPr lang="en-US">
                <a:hlinkClick r:id="rId4"/>
              </a:rPr>
              <a:t>Value Discovery Workshop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Get onboarding and adoption assistance with </a:t>
            </a:r>
            <a:r>
              <a:rPr lang="en-US">
                <a:hlinkClick r:id="rId5"/>
              </a:rPr>
              <a:t>FastTrack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0CD17D-F7B3-4D16-B7A4-B2DC270682C6}"/>
              </a:ext>
            </a:extLst>
          </p:cNvPr>
          <p:cNvSpPr/>
          <p:nvPr/>
        </p:nvSpPr>
        <p:spPr>
          <a:xfrm>
            <a:off x="361552" y="1478714"/>
            <a:ext cx="2034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latin typeface="+mj-lt"/>
              </a:rPr>
              <a:t>Next Steps </a:t>
            </a:r>
            <a:endParaRPr lang="en-US" sz="240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138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70964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C47DFD-DC13-4C6E-9657-125748A37E2C}"/>
              </a:ext>
            </a:extLst>
          </p:cNvPr>
          <p:cNvGrpSpPr/>
          <p:nvPr/>
        </p:nvGrpSpPr>
        <p:grpSpPr>
          <a:xfrm>
            <a:off x="926299" y="3074730"/>
            <a:ext cx="10583889" cy="3078044"/>
            <a:chOff x="925547" y="3074670"/>
            <a:chExt cx="10585389" cy="30784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54A2FD-6416-4F65-8BCC-F571088E4BD8}"/>
                </a:ext>
              </a:extLst>
            </p:cNvPr>
            <p:cNvGrpSpPr/>
            <p:nvPr/>
          </p:nvGrpSpPr>
          <p:grpSpPr>
            <a:xfrm>
              <a:off x="925547" y="3074670"/>
              <a:ext cx="3448575" cy="3078480"/>
              <a:chOff x="925547" y="3074670"/>
              <a:chExt cx="3448575" cy="307848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1C8DF8D-C752-4273-9172-A629717C6963}"/>
                  </a:ext>
                </a:extLst>
              </p:cNvPr>
              <p:cNvSpPr/>
              <p:nvPr/>
            </p:nvSpPr>
            <p:spPr bwMode="auto">
              <a:xfrm>
                <a:off x="925547" y="3074670"/>
                <a:ext cx="3448575" cy="3078480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F4796D42-C6CB-4553-BC9D-4ACB6DC76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2300" y="3214124"/>
                <a:ext cx="3135068" cy="289093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ts val="18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b="1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285750" marR="0" indent="-285750" algn="l" defTabSz="932742" rtl="0" eaLnBrk="1" fontAlgn="auto" latinLnBrk="0" hangingPunct="1">
                  <a:lnSpc>
                    <a:spcPts val="18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9144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spcAft>
                    <a:spcPts val="600"/>
                  </a:spcAft>
                </a:pPr>
                <a:r>
                  <a:rPr lang="en-US" sz="1800" b="0">
                    <a:solidFill>
                      <a:srgbClr val="0078D7"/>
                    </a:solidFill>
                    <a:latin typeface="Segoe UI Semibold"/>
                  </a:rPr>
                  <a:t>Office 365 Enterprise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Chat- centric workspace 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Email &amp; Calendar 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Voice, Video &amp; Meetings 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Office applications/ co-authoring 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Sites &amp; Content Management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Analytics 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Advanced Security &amp; Compliance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59F2DC-BCE0-49E3-8BDA-17AB9E9C8EBD}"/>
                </a:ext>
              </a:extLst>
            </p:cNvPr>
            <p:cNvGrpSpPr/>
            <p:nvPr/>
          </p:nvGrpSpPr>
          <p:grpSpPr>
            <a:xfrm>
              <a:off x="4493954" y="3074670"/>
              <a:ext cx="3508491" cy="3078480"/>
              <a:chOff x="4493954" y="3074670"/>
              <a:chExt cx="3508491" cy="307848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D5CC783-3519-4B7F-9462-762D0DDF7C1F}"/>
                  </a:ext>
                </a:extLst>
              </p:cNvPr>
              <p:cNvSpPr/>
              <p:nvPr/>
            </p:nvSpPr>
            <p:spPr bwMode="auto">
              <a:xfrm>
                <a:off x="4493954" y="3074670"/>
                <a:ext cx="3448575" cy="3078480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19" name="Text Placeholder 2">
                <a:extLst>
                  <a:ext uri="{FF2B5EF4-FFF2-40B4-BE49-F238E27FC236}">
                    <a16:creationId xmlns:a16="http://schemas.microsoft.com/office/drawing/2014/main" id="{031E5E07-319F-4D50-A626-26926834D7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0792" y="3214124"/>
                <a:ext cx="3411653" cy="17528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ts val="18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lang="en-US" sz="1400" b="1" kern="1200" spc="0" baseline="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285750" marR="0" indent="-285750" algn="l" defTabSz="932742" rtl="0" eaLnBrk="1" fontAlgn="auto" latinLnBrk="0" hangingPunct="1">
                  <a:lnSpc>
                    <a:spcPts val="18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9144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spcAft>
                    <a:spcPts val="600"/>
                  </a:spcAft>
                </a:pPr>
                <a:r>
                  <a:rPr lang="en-US" sz="1800" b="0">
                    <a:solidFill>
                      <a:srgbClr val="0078D7"/>
                    </a:solidFill>
                    <a:latin typeface="Segoe UI Semibold"/>
                  </a:rPr>
                  <a:t>Enterprise Mobility+ Security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Identity &amp; Access Management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Managed Mobile Productivity 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Information Protection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Identity Driven Security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7384A9-E354-452B-AADD-0BDE387C44FE}"/>
                </a:ext>
              </a:extLst>
            </p:cNvPr>
            <p:cNvGrpSpPr/>
            <p:nvPr/>
          </p:nvGrpSpPr>
          <p:grpSpPr>
            <a:xfrm>
              <a:off x="8062361" y="3074670"/>
              <a:ext cx="3448575" cy="3078480"/>
              <a:chOff x="8062361" y="3074670"/>
              <a:chExt cx="3448575" cy="307848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89311B-7461-4F03-99D7-E0174BB98780}"/>
                  </a:ext>
                </a:extLst>
              </p:cNvPr>
              <p:cNvSpPr/>
              <p:nvPr/>
            </p:nvSpPr>
            <p:spPr bwMode="auto">
              <a:xfrm>
                <a:off x="8062361" y="3074670"/>
                <a:ext cx="3448575" cy="3078480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 Placeholder 5">
                <a:extLst>
                  <a:ext uri="{FF2B5EF4-FFF2-40B4-BE49-F238E27FC236}">
                    <a16:creationId xmlns:a16="http://schemas.microsoft.com/office/drawing/2014/main" id="{46555703-ABD4-40C7-BDD7-EEA9BEF83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9114" y="3214124"/>
                <a:ext cx="3135068" cy="17528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ts val="18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lang="en-US" sz="1400" b="1" kern="1200" spc="0" baseline="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285750" marR="0" indent="-285750" algn="l" defTabSz="932742" rtl="0" eaLnBrk="1" fontAlgn="auto" latinLnBrk="0" hangingPunct="1">
                  <a:lnSpc>
                    <a:spcPts val="18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914400" marR="0" indent="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2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spcAft>
                    <a:spcPts val="600"/>
                  </a:spcAft>
                </a:pPr>
                <a:r>
                  <a:rPr lang="en-US" sz="1800" b="0">
                    <a:solidFill>
                      <a:srgbClr val="0078D7"/>
                    </a:solidFill>
                    <a:latin typeface="Segoe UI Semibold"/>
                  </a:rPr>
                  <a:t>Windows 10 Enterprise  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Advanced Endpoint Security 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Designed For Modern IT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More Productive</a:t>
                </a:r>
              </a:p>
              <a:p>
                <a:pPr marL="0" lvl="1" indent="0" defTabSz="932563">
                  <a:spcAft>
                    <a:spcPts val="600"/>
                  </a:spcAft>
                  <a:buNone/>
                </a:pPr>
                <a:r>
                  <a:rPr lang="en-US" sz="1399">
                    <a:solidFill>
                      <a:srgbClr val="2F2F2F"/>
                    </a:solidFill>
                    <a:latin typeface="Segoe UI"/>
                  </a:rPr>
                  <a:t>Powerful, Modern devices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270601-4C69-4D41-9D34-9AA1DA45BB9F}"/>
              </a:ext>
            </a:extLst>
          </p:cNvPr>
          <p:cNvGrpSpPr/>
          <p:nvPr/>
        </p:nvGrpSpPr>
        <p:grpSpPr>
          <a:xfrm rot="10800000">
            <a:off x="926295" y="2482112"/>
            <a:ext cx="10583887" cy="238223"/>
            <a:chOff x="818648" y="5000943"/>
            <a:chExt cx="10799179" cy="24306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0AAC95-53C6-46A2-88FC-B4491C1721AB}"/>
                </a:ext>
              </a:extLst>
            </p:cNvPr>
            <p:cNvCxnSpPr/>
            <p:nvPr/>
          </p:nvCxnSpPr>
          <p:spPr>
            <a:xfrm>
              <a:off x="818648" y="5244012"/>
              <a:ext cx="1079917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654370-9B11-4553-9759-588A28373229}"/>
                </a:ext>
              </a:extLst>
            </p:cNvPr>
            <p:cNvCxnSpPr>
              <a:cxnSpLocks/>
            </p:cNvCxnSpPr>
            <p:nvPr/>
          </p:nvCxnSpPr>
          <p:spPr>
            <a:xfrm>
              <a:off x="818648" y="5000943"/>
              <a:ext cx="0" cy="24306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9AE7B3-8841-4136-B108-593D822CF327}"/>
                </a:ext>
              </a:extLst>
            </p:cNvPr>
            <p:cNvCxnSpPr>
              <a:cxnSpLocks/>
            </p:cNvCxnSpPr>
            <p:nvPr/>
          </p:nvCxnSpPr>
          <p:spPr>
            <a:xfrm>
              <a:off x="11614672" y="5000943"/>
              <a:ext cx="0" cy="24306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EC0E092-09CD-4D84-8819-22BFC5AA2F49}"/>
              </a:ext>
            </a:extLst>
          </p:cNvPr>
          <p:cNvSpPr txBox="1"/>
          <p:nvPr/>
        </p:nvSpPr>
        <p:spPr>
          <a:xfrm>
            <a:off x="3481654" y="1694102"/>
            <a:ext cx="5473166" cy="747232"/>
          </a:xfrm>
          <a:prstGeom prst="rect">
            <a:avLst/>
          </a:prstGeom>
          <a:noFill/>
        </p:spPr>
        <p:txBody>
          <a:bodyPr wrap="square" lIns="0" tIns="146242" rIns="0" bIns="146242" rtlCol="0">
            <a:spAutoFit/>
          </a:bodyPr>
          <a:lstStyle/>
          <a:p>
            <a:pPr algn="ctr" defTabSz="9138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199" spc="-147">
                <a:ln w="3175">
                  <a:noFill/>
                </a:ln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365 Enterprise</a:t>
            </a:r>
          </a:p>
        </p:txBody>
      </p:sp>
    </p:spTree>
    <p:extLst>
      <p:ext uri="{BB962C8B-B14F-4D97-AF65-F5344CB8AC3E}">
        <p14:creationId xmlns:p14="http://schemas.microsoft.com/office/powerpoint/2010/main" val="372508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35497E-8 L 0 0.025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76169E-6 L 0 -0.0281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22606E-6 L 0 -0.0281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5CE64753-C274-4CDB-9806-8C849AAA0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 l="28380" t="56382" r="24072" b="3489"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ACD29C-F4C9-4F7D-B8CB-276B7C15A56D}"/>
              </a:ext>
            </a:extLst>
          </p:cNvPr>
          <p:cNvSpPr/>
          <p:nvPr/>
        </p:nvSpPr>
        <p:spPr>
          <a:xfrm>
            <a:off x="882" y="0"/>
            <a:ext cx="12432948" cy="6991514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384">
              <a:defRPr/>
            </a:pPr>
            <a:endParaRPr lang="en-US" sz="1800">
              <a:solidFill>
                <a:srgbClr val="F1EFED"/>
              </a:solidFill>
              <a:latin typeface="Segoe UI"/>
            </a:endParaRPr>
          </a:p>
        </p:txBody>
      </p:sp>
      <p:sp>
        <p:nvSpPr>
          <p:cNvPr id="51" name="Title 1"/>
          <p:cNvSpPr>
            <a:spLocks noGrp="1"/>
          </p:cNvSpPr>
          <p:nvPr>
            <p:ph type="title" idx="4294967295"/>
          </p:nvPr>
        </p:nvSpPr>
        <p:spPr>
          <a:xfrm>
            <a:off x="677206" y="2502041"/>
            <a:ext cx="11082064" cy="1990443"/>
          </a:xfrm>
        </p:spPr>
        <p:txBody>
          <a:bodyPr anchor="ctr"/>
          <a:lstStyle/>
          <a:p>
            <a:pPr algn="ctr"/>
            <a:r>
              <a:rPr lang="en-US" sz="5999" spc="-15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18164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B070CB92-691A-4CB1-84B1-330BDA6C7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1" b="11643"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ACD29C-F4C9-4F7D-B8CB-276B7C15A56D}"/>
              </a:ext>
            </a:extLst>
          </p:cNvPr>
          <p:cNvSpPr/>
          <p:nvPr/>
        </p:nvSpPr>
        <p:spPr>
          <a:xfrm>
            <a:off x="2645" y="3010"/>
            <a:ext cx="12432948" cy="6991514"/>
          </a:xfrm>
          <a:prstGeom prst="rect">
            <a:avLst/>
          </a:prstGeom>
          <a:solidFill>
            <a:srgbClr val="000000">
              <a:alpha val="3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384"/>
            <a:endParaRPr lang="en-US" sz="1800">
              <a:solidFill>
                <a:srgbClr val="F1EFED"/>
              </a:solidFill>
              <a:latin typeface="Segoe U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D81109-7A16-4C8B-A88A-B7373FE050B1}"/>
              </a:ext>
            </a:extLst>
          </p:cNvPr>
          <p:cNvSpPr txBox="1">
            <a:spLocks/>
          </p:cNvSpPr>
          <p:nvPr/>
        </p:nvSpPr>
        <p:spPr>
          <a:xfrm>
            <a:off x="676323" y="3405087"/>
            <a:ext cx="11082064" cy="1990443"/>
          </a:xfrm>
          <a:prstGeom prst="rect">
            <a:avLst/>
          </a:prstGeom>
        </p:spPr>
        <p:txBody>
          <a:bodyPr vert="horz" wrap="square" lIns="149217" tIns="93260" rIns="149217" bIns="9326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endParaRPr lang="en-US" sz="4896" spc="-150">
              <a:solidFill>
                <a:schemeClr val="bg1"/>
              </a:solidFill>
              <a:latin typeface="+mn-l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2.08333E-7 4.81481E-6 L 2.08333E-7 0.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21D744-B4E2-4C7D-81D1-C5908A2E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41" y="687374"/>
            <a:ext cx="11533187" cy="397545"/>
          </a:xfrm>
        </p:spPr>
        <p:txBody>
          <a:bodyPr/>
          <a:lstStyle/>
          <a:p>
            <a:r>
              <a:rPr lang="en-US" sz="3600"/>
              <a:t>Trends in the workplace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9620F-2A9B-4424-9DAD-78156CF6A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41" y="1919807"/>
            <a:ext cx="5785347" cy="3742563"/>
          </a:xfrm>
        </p:spPr>
        <p:txBody>
          <a:bodyPr/>
          <a:lstStyle/>
          <a:p>
            <a:r>
              <a:rPr lang="en-US" sz="2400"/>
              <a:t>Sense of purpose</a:t>
            </a:r>
          </a:p>
          <a:p>
            <a:endParaRPr lang="en-US" sz="2400"/>
          </a:p>
          <a:p>
            <a:r>
              <a:rPr lang="en-US" sz="2400"/>
              <a:t>Harnessing ingenuity</a:t>
            </a:r>
          </a:p>
          <a:p>
            <a:endParaRPr lang="en-US" sz="2400"/>
          </a:p>
          <a:p>
            <a:r>
              <a:rPr lang="en-US" sz="2400"/>
              <a:t>Multi-generational teamwork</a:t>
            </a:r>
          </a:p>
          <a:p>
            <a:endParaRPr lang="en-US" sz="2400"/>
          </a:p>
          <a:p>
            <a:r>
              <a:rPr lang="en-US" sz="2400"/>
              <a:t>Expertise without boundaries</a:t>
            </a:r>
          </a:p>
          <a:p>
            <a:endParaRPr lang="en-US" sz="2400"/>
          </a:p>
          <a:p>
            <a:r>
              <a:rPr lang="en-US" sz="2400"/>
              <a:t>Increased transparency</a:t>
            </a:r>
          </a:p>
          <a:p>
            <a:endParaRPr lang="en-US" sz="2400"/>
          </a:p>
        </p:txBody>
      </p:sp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92A19508-C0A8-4FAC-9F17-3ED5C22FB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3" t="1288" r="13840" b="14"/>
          <a:stretch/>
        </p:blipFill>
        <p:spPr>
          <a:xfrm>
            <a:off x="7663296" y="0"/>
            <a:ext cx="4773179" cy="69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4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6ACC3519-3D65-4007-A2EE-613A99C18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 r="5587" b="14693"/>
          <a:stretch/>
        </p:blipFill>
        <p:spPr>
          <a:xfrm>
            <a:off x="883" y="-1"/>
            <a:ext cx="12434711" cy="69945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34D63-15C8-41FF-B7CB-D0B29C72AFF3}"/>
              </a:ext>
            </a:extLst>
          </p:cNvPr>
          <p:cNvSpPr/>
          <p:nvPr/>
        </p:nvSpPr>
        <p:spPr bwMode="auto">
          <a:xfrm rot="5400000">
            <a:off x="2720973" y="-2720094"/>
            <a:ext cx="6994525" cy="12434714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10000"/>
                  <a:alpha val="71000"/>
                </a:schemeClr>
              </a:gs>
              <a:gs pos="43000">
                <a:schemeClr val="tx1">
                  <a:alpha val="49000"/>
                </a:schemeClr>
              </a:gs>
              <a:gs pos="7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F8FE16-E6DF-4ED3-8258-5E3032E4D470}"/>
              </a:ext>
            </a:extLst>
          </p:cNvPr>
          <p:cNvSpPr/>
          <p:nvPr/>
        </p:nvSpPr>
        <p:spPr bwMode="auto">
          <a:xfrm>
            <a:off x="449549" y="2194481"/>
            <a:ext cx="4913802" cy="71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 complete, intelligent solution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to empower employees to be creative and work together, securely.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6E6C4-0437-47C7-96AE-F9ACB89A83D1}"/>
              </a:ext>
            </a:extLst>
          </p:cNvPr>
          <p:cNvSpPr/>
          <p:nvPr/>
        </p:nvSpPr>
        <p:spPr>
          <a:xfrm>
            <a:off x="302918" y="1097145"/>
            <a:ext cx="5396842" cy="9585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563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119" spc="-100">
                <a:ln w="3175">
                  <a:noFill/>
                </a:ln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Microsoft 365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F35F1-8940-4773-8FC5-D86B17EE1899}"/>
              </a:ext>
            </a:extLst>
          </p:cNvPr>
          <p:cNvSpPr txBox="1"/>
          <p:nvPr/>
        </p:nvSpPr>
        <p:spPr>
          <a:xfrm>
            <a:off x="230149" y="578151"/>
            <a:ext cx="1636143" cy="577937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33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spc="-50">
                <a:solidFill>
                  <a:schemeClr val="bg1"/>
                </a:solidFill>
                <a:latin typeface="Segoe UI"/>
              </a:rPr>
              <a:t>Introducing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8A8D2-B624-4621-B05B-90B008C1E511}"/>
              </a:ext>
            </a:extLst>
          </p:cNvPr>
          <p:cNvSpPr/>
          <p:nvPr/>
        </p:nvSpPr>
        <p:spPr>
          <a:xfrm>
            <a:off x="360068" y="3619797"/>
            <a:ext cx="8107363" cy="91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2"/>
                </a:solidFill>
              </a:rPr>
              <a:t>Office 365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2"/>
                </a:solidFill>
              </a:rPr>
              <a:t>Windows 10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2"/>
                </a:solidFill>
              </a:rPr>
              <a:t>Enterprise Mobility + Security </a:t>
            </a:r>
          </a:p>
        </p:txBody>
      </p:sp>
    </p:spTree>
    <p:extLst>
      <p:ext uri="{BB962C8B-B14F-4D97-AF65-F5344CB8AC3E}">
        <p14:creationId xmlns:p14="http://schemas.microsoft.com/office/powerpoint/2010/main" val="4150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-0.0282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1.45833E-6 -0.02824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5E-6 0.02569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1588E-6 9.12392E-7 L -3.41588E-6 0.02565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6" grpId="0"/>
      <p:bldP spid="6" grpId="1"/>
      <p:bldP spid="4" grpId="0"/>
      <p:bldP spid="4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094DF1C7-2165-4E4F-A3E2-1569FECA7273}"/>
              </a:ext>
            </a:extLst>
          </p:cNvPr>
          <p:cNvSpPr txBox="1">
            <a:spLocks/>
          </p:cNvSpPr>
          <p:nvPr/>
        </p:nvSpPr>
        <p:spPr>
          <a:xfrm>
            <a:off x="2278863" y="687781"/>
            <a:ext cx="7878748" cy="404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96365" rtl="0" eaLnBrk="1" latinLnBrk="0" hangingPunct="1">
              <a:lnSpc>
                <a:spcPts val="3075"/>
              </a:lnSpc>
              <a:spcBef>
                <a:spcPct val="0"/>
              </a:spcBef>
              <a:buNone/>
              <a:defRPr lang="en-US" sz="2745" b="0" strike="noStrike" kern="1200" cap="none" spc="-144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203">
              <a:lnSpc>
                <a:spcPts val="3136"/>
              </a:lnSpc>
              <a:spcAft>
                <a:spcPts val="1224"/>
              </a:spcAft>
              <a:tabLst>
                <a:tab pos="628530" algn="l"/>
              </a:tabLst>
            </a:pPr>
            <a:r>
              <a:rPr lang="en-US" sz="3672" spc="-147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365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522D0A-6564-4CB0-B1EC-2DDB835F7133}"/>
              </a:ext>
            </a:extLst>
          </p:cNvPr>
          <p:cNvSpPr/>
          <p:nvPr/>
        </p:nvSpPr>
        <p:spPr>
          <a:xfrm>
            <a:off x="1978025" y="1376865"/>
            <a:ext cx="8480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/>
              <a:t>A complete, intelligent, secure solution to empower employees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A0FA84-48B2-48FC-A843-A671F6BD8D76}"/>
              </a:ext>
            </a:extLst>
          </p:cNvPr>
          <p:cNvGrpSpPr/>
          <p:nvPr/>
        </p:nvGrpSpPr>
        <p:grpSpPr>
          <a:xfrm>
            <a:off x="9043380" y="2732382"/>
            <a:ext cx="2593937" cy="2093268"/>
            <a:chOff x="9043380" y="2732382"/>
            <a:chExt cx="2593937" cy="209326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3473D5-2541-49C4-8D99-5D2756B8791B}"/>
                </a:ext>
              </a:extLst>
            </p:cNvPr>
            <p:cNvSpPr/>
            <p:nvPr/>
          </p:nvSpPr>
          <p:spPr>
            <a:xfrm>
              <a:off x="9043380" y="4034839"/>
              <a:ext cx="2593937" cy="7908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rIns="0">
              <a:noAutofit/>
            </a:bodyPr>
            <a:lstStyle/>
            <a:p>
              <a:pPr algn="ctr" defTabSz="895343">
                <a:lnSpc>
                  <a:spcPts val="2157"/>
                </a:lnSpc>
                <a:spcBef>
                  <a:spcPts val="1176"/>
                </a:spcBef>
                <a:defRPr/>
              </a:pPr>
              <a: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Intelligent </a:t>
              </a:r>
              <a:b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security </a:t>
              </a:r>
              <a:endParaRPr lang="en-US" sz="1372" kern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1A1289-96C2-46A5-B086-8B1DBC3BE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29786" y="2732382"/>
              <a:ext cx="1421123" cy="142112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AB4610-F22F-43D2-A691-A17D1F66C615}"/>
              </a:ext>
            </a:extLst>
          </p:cNvPr>
          <p:cNvGrpSpPr/>
          <p:nvPr/>
        </p:nvGrpSpPr>
        <p:grpSpPr>
          <a:xfrm>
            <a:off x="554683" y="3082062"/>
            <a:ext cx="2593937" cy="1743588"/>
            <a:chOff x="554683" y="3082062"/>
            <a:chExt cx="2593937" cy="1743588"/>
          </a:xfrm>
        </p:grpSpPr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2C8BE366-14AC-4020-BED6-3983CF7B5C7C}"/>
                </a:ext>
              </a:extLst>
            </p:cNvPr>
            <p:cNvSpPr/>
            <p:nvPr/>
          </p:nvSpPr>
          <p:spPr>
            <a:xfrm>
              <a:off x="554683" y="4034839"/>
              <a:ext cx="2593937" cy="7908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rIns="0">
              <a:noAutofit/>
            </a:bodyPr>
            <a:lstStyle/>
            <a:p>
              <a:pPr algn="ctr" defTabSz="895343">
                <a:lnSpc>
                  <a:spcPts val="2157"/>
                </a:lnSpc>
                <a:spcBef>
                  <a:spcPts val="1176"/>
                </a:spcBef>
                <a:defRPr/>
              </a:pPr>
              <a: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Unlocks </a:t>
              </a:r>
              <a:b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creativity</a:t>
              </a:r>
            </a:p>
          </p:txBody>
        </p:sp>
        <p:grpSp>
          <p:nvGrpSpPr>
            <p:cNvPr id="24" name="Group 4">
              <a:extLst>
                <a:ext uri="{FF2B5EF4-FFF2-40B4-BE49-F238E27FC236}">
                  <a16:creationId xmlns:a16="http://schemas.microsoft.com/office/drawing/2014/main" id="{17E2507D-B925-499D-AC35-7E1030A842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08729" y="3082062"/>
              <a:ext cx="704942" cy="709138"/>
              <a:chOff x="2107" y="1358"/>
              <a:chExt cx="504" cy="507"/>
            </a:xfrm>
          </p:grpSpPr>
          <p:sp>
            <p:nvSpPr>
              <p:cNvPr id="25" name="Line 5">
                <a:extLst>
                  <a:ext uri="{FF2B5EF4-FFF2-40B4-BE49-F238E27FC236}">
                    <a16:creationId xmlns:a16="http://schemas.microsoft.com/office/drawing/2014/main" id="{A06D513D-565D-4154-A4AD-A63FC6B36D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59"/>
                <a:ext cx="9" cy="8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EF1237EC-2D45-420D-A31E-A4CA0750C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" y="1523"/>
                <a:ext cx="120" cy="121"/>
              </a:xfrm>
              <a:custGeom>
                <a:avLst/>
                <a:gdLst>
                  <a:gd name="T0" fmla="*/ 11 w 56"/>
                  <a:gd name="T1" fmla="*/ 0 h 56"/>
                  <a:gd name="T2" fmla="*/ 1 w 56"/>
                  <a:gd name="T3" fmla="*/ 42 h 56"/>
                  <a:gd name="T4" fmla="*/ 13 w 56"/>
                  <a:gd name="T5" fmla="*/ 54 h 56"/>
                  <a:gd name="T6" fmla="*/ 56 w 56"/>
                  <a:gd name="T7" fmla="*/ 45 h 56"/>
                  <a:gd name="T8" fmla="*/ 11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11" y="0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0" y="49"/>
                      <a:pt x="6" y="56"/>
                      <a:pt x="13" y="54"/>
                    </a:cubicBezTo>
                    <a:cubicBezTo>
                      <a:pt x="56" y="45"/>
                      <a:pt x="56" y="45"/>
                      <a:pt x="56" y="45"/>
                    </a:cubicBezTo>
                    <a:lnTo>
                      <a:pt x="1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91398BBA-6AD0-4774-8EEF-B5FC6CB99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1392"/>
                <a:ext cx="204" cy="202"/>
              </a:xfrm>
              <a:custGeom>
                <a:avLst/>
                <a:gdLst>
                  <a:gd name="T0" fmla="*/ 96 w 204"/>
                  <a:gd name="T1" fmla="*/ 0 h 202"/>
                  <a:gd name="T2" fmla="*/ 0 w 204"/>
                  <a:gd name="T3" fmla="*/ 97 h 202"/>
                  <a:gd name="T4" fmla="*/ 107 w 204"/>
                  <a:gd name="T5" fmla="*/ 202 h 202"/>
                  <a:gd name="T6" fmla="*/ 204 w 204"/>
                  <a:gd name="T7" fmla="*/ 10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4" h="202">
                    <a:moveTo>
                      <a:pt x="96" y="0"/>
                    </a:moveTo>
                    <a:lnTo>
                      <a:pt x="0" y="97"/>
                    </a:lnTo>
                    <a:lnTo>
                      <a:pt x="107" y="202"/>
                    </a:lnTo>
                    <a:lnTo>
                      <a:pt x="204" y="108"/>
                    </a:lnTo>
                  </a:path>
                </a:pathLst>
              </a:cu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103457D6-56F0-4041-B924-1BCB1494C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53"/>
                <a:ext cx="139" cy="141"/>
              </a:xfrm>
              <a:custGeom>
                <a:avLst/>
                <a:gdLst>
                  <a:gd name="T0" fmla="*/ 38 w 139"/>
                  <a:gd name="T1" fmla="*/ 141 h 141"/>
                  <a:gd name="T2" fmla="*/ 139 w 139"/>
                  <a:gd name="T3" fmla="*/ 40 h 141"/>
                  <a:gd name="T4" fmla="*/ 122 w 139"/>
                  <a:gd name="T5" fmla="*/ 8 h 141"/>
                  <a:gd name="T6" fmla="*/ 107 w 139"/>
                  <a:gd name="T7" fmla="*/ 0 h 141"/>
                  <a:gd name="T8" fmla="*/ 0 w 139"/>
                  <a:gd name="T9" fmla="*/ 105 h 141"/>
                  <a:gd name="T10" fmla="*/ 38 w 139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141">
                    <a:moveTo>
                      <a:pt x="38" y="141"/>
                    </a:moveTo>
                    <a:lnTo>
                      <a:pt x="139" y="40"/>
                    </a:lnTo>
                    <a:lnTo>
                      <a:pt x="122" y="8"/>
                    </a:lnTo>
                    <a:lnTo>
                      <a:pt x="107" y="0"/>
                    </a:lnTo>
                    <a:lnTo>
                      <a:pt x="0" y="105"/>
                    </a:lnTo>
                    <a:lnTo>
                      <a:pt x="38" y="141"/>
                    </a:lnTo>
                    <a:close/>
                  </a:path>
                </a:pathLst>
              </a:custGeom>
              <a:solidFill>
                <a:schemeClr val="tx1"/>
              </a:solidFill>
              <a:ln w="38100">
                <a:noFill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EF91AE2-2306-4AA9-AA93-894C3371F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3" y="1594"/>
                <a:ext cx="105" cy="41"/>
              </a:xfrm>
              <a:custGeom>
                <a:avLst/>
                <a:gdLst>
                  <a:gd name="T0" fmla="*/ 73 w 105"/>
                  <a:gd name="T1" fmla="*/ 0 h 41"/>
                  <a:gd name="T2" fmla="*/ 0 w 105"/>
                  <a:gd name="T3" fmla="*/ 33 h 41"/>
                  <a:gd name="T4" fmla="*/ 10 w 105"/>
                  <a:gd name="T5" fmla="*/ 41 h 41"/>
                  <a:gd name="T6" fmla="*/ 105 w 105"/>
                  <a:gd name="T7" fmla="*/ 28 h 41"/>
                  <a:gd name="T8" fmla="*/ 73 w 10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41">
                    <a:moveTo>
                      <a:pt x="73" y="0"/>
                    </a:moveTo>
                    <a:lnTo>
                      <a:pt x="0" y="33"/>
                    </a:lnTo>
                    <a:lnTo>
                      <a:pt x="10" y="41"/>
                    </a:lnTo>
                    <a:lnTo>
                      <a:pt x="105" y="28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4AFB00F5-86C7-4422-91BD-63D295CDA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2" y="1721"/>
                <a:ext cx="79" cy="77"/>
              </a:xfrm>
              <a:custGeom>
                <a:avLst/>
                <a:gdLst>
                  <a:gd name="T0" fmla="*/ 0 w 79"/>
                  <a:gd name="T1" fmla="*/ 77 h 77"/>
                  <a:gd name="T2" fmla="*/ 8 w 79"/>
                  <a:gd name="T3" fmla="*/ 0 h 77"/>
                  <a:gd name="T4" fmla="*/ 79 w 79"/>
                  <a:gd name="T5" fmla="*/ 2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77">
                    <a:moveTo>
                      <a:pt x="0" y="77"/>
                    </a:moveTo>
                    <a:lnTo>
                      <a:pt x="8" y="0"/>
                    </a:lnTo>
                    <a:lnTo>
                      <a:pt x="79" y="24"/>
                    </a:lnTo>
                  </a:path>
                </a:pathLst>
              </a:cu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6A05C407-3C70-49D1-99BF-16CA7F909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7" y="1358"/>
                <a:ext cx="504" cy="507"/>
              </a:xfrm>
              <a:custGeom>
                <a:avLst/>
                <a:gdLst>
                  <a:gd name="T0" fmla="*/ 0 w 235"/>
                  <a:gd name="T1" fmla="*/ 118 h 236"/>
                  <a:gd name="T2" fmla="*/ 118 w 235"/>
                  <a:gd name="T3" fmla="*/ 0 h 236"/>
                  <a:gd name="T4" fmla="*/ 235 w 235"/>
                  <a:gd name="T5" fmla="*/ 118 h 236"/>
                  <a:gd name="T6" fmla="*/ 118 w 235"/>
                  <a:gd name="T7" fmla="*/ 236 h 236"/>
                  <a:gd name="T8" fmla="*/ 12 w 235"/>
                  <a:gd name="T9" fmla="*/ 17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6">
                    <a:moveTo>
                      <a:pt x="0" y="118"/>
                    </a:moveTo>
                    <a:cubicBezTo>
                      <a:pt x="0" y="53"/>
                      <a:pt x="52" y="0"/>
                      <a:pt x="118" y="0"/>
                    </a:cubicBezTo>
                    <a:cubicBezTo>
                      <a:pt x="183" y="0"/>
                      <a:pt x="235" y="53"/>
                      <a:pt x="235" y="118"/>
                    </a:cubicBezTo>
                    <a:cubicBezTo>
                      <a:pt x="235" y="183"/>
                      <a:pt x="183" y="236"/>
                      <a:pt x="118" y="236"/>
                    </a:cubicBezTo>
                    <a:cubicBezTo>
                      <a:pt x="71" y="236"/>
                      <a:pt x="31" y="209"/>
                      <a:pt x="12" y="171"/>
                    </a:cubicBezTo>
                  </a:path>
                </a:pathLst>
              </a:custGeom>
              <a:noFill/>
              <a:ln w="381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16CC64-1430-46C1-9090-9BEFF2421781}"/>
              </a:ext>
            </a:extLst>
          </p:cNvPr>
          <p:cNvGrpSpPr/>
          <p:nvPr/>
        </p:nvGrpSpPr>
        <p:grpSpPr>
          <a:xfrm>
            <a:off x="3384249" y="3176897"/>
            <a:ext cx="2593937" cy="1648753"/>
            <a:chOff x="3384249" y="3176897"/>
            <a:chExt cx="2593937" cy="164875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9AC721-C8C2-45A6-B995-2475D7778556}"/>
                </a:ext>
              </a:extLst>
            </p:cNvPr>
            <p:cNvSpPr/>
            <p:nvPr/>
          </p:nvSpPr>
          <p:spPr>
            <a:xfrm>
              <a:off x="3384249" y="4034839"/>
              <a:ext cx="2593937" cy="7908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rIns="0">
              <a:noAutofit/>
            </a:bodyPr>
            <a:lstStyle/>
            <a:p>
              <a:pPr algn="ctr" defTabSz="895343">
                <a:lnSpc>
                  <a:spcPts val="2157"/>
                </a:lnSpc>
                <a:spcBef>
                  <a:spcPts val="1176"/>
                </a:spcBef>
                <a:defRPr/>
              </a:pPr>
              <a: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Built for </a:t>
              </a:r>
              <a:b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teamwork</a:t>
              </a:r>
              <a:endParaRPr lang="en-US" sz="1372" kern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people_14">
              <a:extLst>
                <a:ext uri="{FF2B5EF4-FFF2-40B4-BE49-F238E27FC236}">
                  <a16:creationId xmlns:a16="http://schemas.microsoft.com/office/drawing/2014/main" id="{96D0064A-09F1-4719-BA63-EE8B52C6960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79326" y="3176897"/>
              <a:ext cx="1003782" cy="519468"/>
            </a:xfrm>
            <a:custGeom>
              <a:avLst/>
              <a:gdLst>
                <a:gd name="T0" fmla="*/ 134 w 355"/>
                <a:gd name="T1" fmla="*/ 53 h 182"/>
                <a:gd name="T2" fmla="*/ 187 w 355"/>
                <a:gd name="T3" fmla="*/ 0 h 182"/>
                <a:gd name="T4" fmla="*/ 240 w 355"/>
                <a:gd name="T5" fmla="*/ 53 h 182"/>
                <a:gd name="T6" fmla="*/ 187 w 355"/>
                <a:gd name="T7" fmla="*/ 106 h 182"/>
                <a:gd name="T8" fmla="*/ 134 w 355"/>
                <a:gd name="T9" fmla="*/ 53 h 182"/>
                <a:gd name="T10" fmla="*/ 257 w 355"/>
                <a:gd name="T11" fmla="*/ 158 h 182"/>
                <a:gd name="T12" fmla="*/ 187 w 355"/>
                <a:gd name="T13" fmla="*/ 107 h 182"/>
                <a:gd name="T14" fmla="*/ 112 w 355"/>
                <a:gd name="T15" fmla="*/ 181 h 182"/>
                <a:gd name="T16" fmla="*/ 304 w 355"/>
                <a:gd name="T17" fmla="*/ 129 h 182"/>
                <a:gd name="T18" fmla="*/ 341 w 355"/>
                <a:gd name="T19" fmla="*/ 92 h 182"/>
                <a:gd name="T20" fmla="*/ 304 w 355"/>
                <a:gd name="T21" fmla="*/ 55 h 182"/>
                <a:gd name="T22" fmla="*/ 267 w 355"/>
                <a:gd name="T23" fmla="*/ 92 h 182"/>
                <a:gd name="T24" fmla="*/ 304 w 355"/>
                <a:gd name="T25" fmla="*/ 129 h 182"/>
                <a:gd name="T26" fmla="*/ 355 w 355"/>
                <a:gd name="T27" fmla="*/ 181 h 182"/>
                <a:gd name="T28" fmla="*/ 304 w 355"/>
                <a:gd name="T29" fmla="*/ 129 h 182"/>
                <a:gd name="T30" fmla="*/ 252 w 355"/>
                <a:gd name="T31" fmla="*/ 181 h 182"/>
                <a:gd name="T32" fmla="*/ 67 w 355"/>
                <a:gd name="T33" fmla="*/ 131 h 182"/>
                <a:gd name="T34" fmla="*/ 118 w 355"/>
                <a:gd name="T35" fmla="*/ 80 h 182"/>
                <a:gd name="T36" fmla="*/ 67 w 355"/>
                <a:gd name="T37" fmla="*/ 30 h 182"/>
                <a:gd name="T38" fmla="*/ 17 w 355"/>
                <a:gd name="T39" fmla="*/ 80 h 182"/>
                <a:gd name="T40" fmla="*/ 67 w 355"/>
                <a:gd name="T41" fmla="*/ 131 h 182"/>
                <a:gd name="T42" fmla="*/ 117 w 355"/>
                <a:gd name="T43" fmla="*/ 153 h 182"/>
                <a:gd name="T44" fmla="*/ 67 w 355"/>
                <a:gd name="T45" fmla="*/ 132 h 182"/>
                <a:gd name="T46" fmla="*/ 0 w 355"/>
                <a:gd name="T4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5" h="182">
                  <a:moveTo>
                    <a:pt x="134" y="53"/>
                  </a:moveTo>
                  <a:cubicBezTo>
                    <a:pt x="134" y="23"/>
                    <a:pt x="157" y="0"/>
                    <a:pt x="187" y="0"/>
                  </a:cubicBezTo>
                  <a:cubicBezTo>
                    <a:pt x="216" y="0"/>
                    <a:pt x="240" y="23"/>
                    <a:pt x="240" y="53"/>
                  </a:cubicBezTo>
                  <a:cubicBezTo>
                    <a:pt x="240" y="82"/>
                    <a:pt x="216" y="106"/>
                    <a:pt x="187" y="106"/>
                  </a:cubicBezTo>
                  <a:cubicBezTo>
                    <a:pt x="157" y="106"/>
                    <a:pt x="134" y="82"/>
                    <a:pt x="134" y="53"/>
                  </a:cubicBezTo>
                  <a:close/>
                  <a:moveTo>
                    <a:pt x="257" y="158"/>
                  </a:moveTo>
                  <a:cubicBezTo>
                    <a:pt x="248" y="128"/>
                    <a:pt x="220" y="107"/>
                    <a:pt x="187" y="107"/>
                  </a:cubicBezTo>
                  <a:cubicBezTo>
                    <a:pt x="146" y="107"/>
                    <a:pt x="112" y="140"/>
                    <a:pt x="112" y="181"/>
                  </a:cubicBezTo>
                  <a:moveTo>
                    <a:pt x="304" y="129"/>
                  </a:moveTo>
                  <a:cubicBezTo>
                    <a:pt x="324" y="129"/>
                    <a:pt x="341" y="112"/>
                    <a:pt x="341" y="92"/>
                  </a:cubicBezTo>
                  <a:cubicBezTo>
                    <a:pt x="341" y="71"/>
                    <a:pt x="324" y="55"/>
                    <a:pt x="304" y="55"/>
                  </a:cubicBezTo>
                  <a:cubicBezTo>
                    <a:pt x="283" y="55"/>
                    <a:pt x="267" y="71"/>
                    <a:pt x="267" y="92"/>
                  </a:cubicBezTo>
                  <a:cubicBezTo>
                    <a:pt x="267" y="112"/>
                    <a:pt x="283" y="129"/>
                    <a:pt x="304" y="129"/>
                  </a:cubicBezTo>
                  <a:close/>
                  <a:moveTo>
                    <a:pt x="355" y="181"/>
                  </a:moveTo>
                  <a:cubicBezTo>
                    <a:pt x="355" y="152"/>
                    <a:pt x="332" y="129"/>
                    <a:pt x="304" y="129"/>
                  </a:cubicBezTo>
                  <a:cubicBezTo>
                    <a:pt x="275" y="129"/>
                    <a:pt x="252" y="152"/>
                    <a:pt x="252" y="181"/>
                  </a:cubicBezTo>
                  <a:moveTo>
                    <a:pt x="67" y="131"/>
                  </a:moveTo>
                  <a:cubicBezTo>
                    <a:pt x="95" y="131"/>
                    <a:pt x="118" y="108"/>
                    <a:pt x="118" y="80"/>
                  </a:cubicBezTo>
                  <a:cubicBezTo>
                    <a:pt x="118" y="53"/>
                    <a:pt x="95" y="30"/>
                    <a:pt x="67" y="30"/>
                  </a:cubicBezTo>
                  <a:cubicBezTo>
                    <a:pt x="40" y="30"/>
                    <a:pt x="17" y="53"/>
                    <a:pt x="17" y="80"/>
                  </a:cubicBezTo>
                  <a:cubicBezTo>
                    <a:pt x="17" y="108"/>
                    <a:pt x="40" y="131"/>
                    <a:pt x="67" y="131"/>
                  </a:cubicBezTo>
                  <a:close/>
                  <a:moveTo>
                    <a:pt x="117" y="153"/>
                  </a:moveTo>
                  <a:cubicBezTo>
                    <a:pt x="105" y="140"/>
                    <a:pt x="87" y="132"/>
                    <a:pt x="67" y="132"/>
                  </a:cubicBezTo>
                  <a:cubicBezTo>
                    <a:pt x="36" y="132"/>
                    <a:pt x="9" y="153"/>
                    <a:pt x="0" y="18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53">
                <a:defRPr/>
              </a:pPr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9B008E-72C1-4A3D-A789-552C3CB98F38}"/>
              </a:ext>
            </a:extLst>
          </p:cNvPr>
          <p:cNvGrpSpPr/>
          <p:nvPr/>
        </p:nvGrpSpPr>
        <p:grpSpPr>
          <a:xfrm>
            <a:off x="6213814" y="3117061"/>
            <a:ext cx="2593937" cy="1708589"/>
            <a:chOff x="6213814" y="3117061"/>
            <a:chExt cx="2593937" cy="170858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EE977F-28C5-4C29-AEB7-B3549B8F4592}"/>
                </a:ext>
              </a:extLst>
            </p:cNvPr>
            <p:cNvSpPr/>
            <p:nvPr/>
          </p:nvSpPr>
          <p:spPr>
            <a:xfrm>
              <a:off x="6213814" y="4034839"/>
              <a:ext cx="2593937" cy="7908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rIns="0">
              <a:noAutofit/>
            </a:bodyPr>
            <a:lstStyle/>
            <a:p>
              <a:pPr algn="ctr" defTabSz="895343">
                <a:lnSpc>
                  <a:spcPts val="2157"/>
                </a:lnSpc>
                <a:spcBef>
                  <a:spcPts val="1176"/>
                </a:spcBef>
                <a:defRPr/>
              </a:pPr>
              <a: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Integrated</a:t>
              </a:r>
              <a:b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961" kern="0">
                  <a:solidFill>
                    <a:srgbClr val="35353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 simplicity</a:t>
              </a:r>
              <a:endParaRPr lang="en-US" sz="1372" kern="0">
                <a:solidFill>
                  <a:srgbClr val="35353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52F926D-F37A-42B8-9C0D-AECFD148B3FF}"/>
                </a:ext>
              </a:extLst>
            </p:cNvPr>
            <p:cNvGrpSpPr/>
            <p:nvPr/>
          </p:nvGrpSpPr>
          <p:grpSpPr>
            <a:xfrm>
              <a:off x="7169435" y="3117061"/>
              <a:ext cx="679935" cy="639139"/>
              <a:chOff x="8039387" y="2527477"/>
              <a:chExt cx="765248" cy="719332"/>
            </a:xfrm>
            <a:solidFill>
              <a:schemeClr val="tx1"/>
            </a:solidFill>
          </p:grpSpPr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7D13F07B-4F00-4223-AC18-B378533C8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9387" y="2527477"/>
                <a:ext cx="765248" cy="719332"/>
              </a:xfrm>
              <a:custGeom>
                <a:avLst/>
                <a:gdLst>
                  <a:gd name="T0" fmla="*/ 314 w 400"/>
                  <a:gd name="T1" fmla="*/ 318 h 376"/>
                  <a:gd name="T2" fmla="*/ 314 w 400"/>
                  <a:gd name="T3" fmla="*/ 376 h 376"/>
                  <a:gd name="T4" fmla="*/ 0 w 400"/>
                  <a:gd name="T5" fmla="*/ 376 h 376"/>
                  <a:gd name="T6" fmla="*/ 0 w 400"/>
                  <a:gd name="T7" fmla="*/ 82 h 376"/>
                  <a:gd name="T8" fmla="*/ 57 w 400"/>
                  <a:gd name="T9" fmla="*/ 82 h 376"/>
                  <a:gd name="T10" fmla="*/ 57 w 400"/>
                  <a:gd name="T11" fmla="*/ 157 h 376"/>
                  <a:gd name="T12" fmla="*/ 25 w 400"/>
                  <a:gd name="T13" fmla="*/ 157 h 376"/>
                  <a:gd name="T14" fmla="*/ 25 w 400"/>
                  <a:gd name="T15" fmla="*/ 351 h 376"/>
                  <a:gd name="T16" fmla="*/ 289 w 400"/>
                  <a:gd name="T17" fmla="*/ 351 h 376"/>
                  <a:gd name="T18" fmla="*/ 289 w 400"/>
                  <a:gd name="T19" fmla="*/ 318 h 376"/>
                  <a:gd name="T20" fmla="*/ 314 w 400"/>
                  <a:gd name="T21" fmla="*/ 318 h 376"/>
                  <a:gd name="T22" fmla="*/ 400 w 400"/>
                  <a:gd name="T23" fmla="*/ 290 h 376"/>
                  <a:gd name="T24" fmla="*/ 86 w 400"/>
                  <a:gd name="T25" fmla="*/ 290 h 376"/>
                  <a:gd name="T26" fmla="*/ 86 w 400"/>
                  <a:gd name="T27" fmla="*/ 0 h 376"/>
                  <a:gd name="T28" fmla="*/ 400 w 400"/>
                  <a:gd name="T29" fmla="*/ 0 h 376"/>
                  <a:gd name="T30" fmla="*/ 400 w 400"/>
                  <a:gd name="T31" fmla="*/ 290 h 376"/>
                  <a:gd name="T32" fmla="*/ 375 w 400"/>
                  <a:gd name="T33" fmla="*/ 71 h 376"/>
                  <a:gd name="T34" fmla="*/ 107 w 400"/>
                  <a:gd name="T35" fmla="*/ 71 h 376"/>
                  <a:gd name="T36" fmla="*/ 107 w 400"/>
                  <a:gd name="T37" fmla="*/ 265 h 376"/>
                  <a:gd name="T38" fmla="*/ 375 w 400"/>
                  <a:gd name="T39" fmla="*/ 265 h 376"/>
                  <a:gd name="T40" fmla="*/ 375 w 400"/>
                  <a:gd name="T41" fmla="*/ 71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0" h="376">
                    <a:moveTo>
                      <a:pt x="314" y="318"/>
                    </a:moveTo>
                    <a:lnTo>
                      <a:pt x="314" y="376"/>
                    </a:lnTo>
                    <a:lnTo>
                      <a:pt x="0" y="376"/>
                    </a:lnTo>
                    <a:lnTo>
                      <a:pt x="0" y="82"/>
                    </a:lnTo>
                    <a:lnTo>
                      <a:pt x="57" y="82"/>
                    </a:lnTo>
                    <a:lnTo>
                      <a:pt x="57" y="157"/>
                    </a:lnTo>
                    <a:lnTo>
                      <a:pt x="25" y="157"/>
                    </a:lnTo>
                    <a:lnTo>
                      <a:pt x="25" y="351"/>
                    </a:lnTo>
                    <a:lnTo>
                      <a:pt x="289" y="351"/>
                    </a:lnTo>
                    <a:lnTo>
                      <a:pt x="289" y="318"/>
                    </a:lnTo>
                    <a:lnTo>
                      <a:pt x="314" y="318"/>
                    </a:lnTo>
                    <a:close/>
                    <a:moveTo>
                      <a:pt x="400" y="290"/>
                    </a:moveTo>
                    <a:lnTo>
                      <a:pt x="86" y="290"/>
                    </a:lnTo>
                    <a:lnTo>
                      <a:pt x="86" y="0"/>
                    </a:lnTo>
                    <a:lnTo>
                      <a:pt x="400" y="0"/>
                    </a:lnTo>
                    <a:lnTo>
                      <a:pt x="400" y="290"/>
                    </a:lnTo>
                    <a:close/>
                    <a:moveTo>
                      <a:pt x="375" y="71"/>
                    </a:moveTo>
                    <a:lnTo>
                      <a:pt x="107" y="71"/>
                    </a:lnTo>
                    <a:lnTo>
                      <a:pt x="107" y="265"/>
                    </a:lnTo>
                    <a:lnTo>
                      <a:pt x="375" y="265"/>
                    </a:lnTo>
                    <a:lnTo>
                      <a:pt x="375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40" name="Freeform 16">
                <a:extLst>
                  <a:ext uri="{FF2B5EF4-FFF2-40B4-BE49-F238E27FC236}">
                    <a16:creationId xmlns:a16="http://schemas.microsoft.com/office/drawing/2014/main" id="{893F6EAC-7269-471E-B502-0F0300442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7575" y="2753225"/>
                <a:ext cx="225748" cy="191312"/>
              </a:xfrm>
              <a:custGeom>
                <a:avLst/>
                <a:gdLst>
                  <a:gd name="T0" fmla="*/ 29 w 33"/>
                  <a:gd name="T1" fmla="*/ 0 h 28"/>
                  <a:gd name="T2" fmla="*/ 30 w 33"/>
                  <a:gd name="T3" fmla="*/ 0 h 28"/>
                  <a:gd name="T4" fmla="*/ 33 w 33"/>
                  <a:gd name="T5" fmla="*/ 2 h 28"/>
                  <a:gd name="T6" fmla="*/ 33 w 33"/>
                  <a:gd name="T7" fmla="*/ 3 h 28"/>
                  <a:gd name="T8" fmla="*/ 33 w 33"/>
                  <a:gd name="T9" fmla="*/ 3 h 28"/>
                  <a:gd name="T10" fmla="*/ 14 w 33"/>
                  <a:gd name="T11" fmla="*/ 28 h 28"/>
                  <a:gd name="T12" fmla="*/ 1 w 33"/>
                  <a:gd name="T13" fmla="*/ 14 h 28"/>
                  <a:gd name="T14" fmla="*/ 1 w 33"/>
                  <a:gd name="T15" fmla="*/ 13 h 28"/>
                  <a:gd name="T16" fmla="*/ 1 w 33"/>
                  <a:gd name="T17" fmla="*/ 13 h 28"/>
                  <a:gd name="T18" fmla="*/ 4 w 33"/>
                  <a:gd name="T19" fmla="*/ 10 h 28"/>
                  <a:gd name="T20" fmla="*/ 4 w 33"/>
                  <a:gd name="T21" fmla="*/ 9 h 28"/>
                  <a:gd name="T22" fmla="*/ 5 w 33"/>
                  <a:gd name="T23" fmla="*/ 10 h 28"/>
                  <a:gd name="T24" fmla="*/ 14 w 33"/>
                  <a:gd name="T25" fmla="*/ 19 h 28"/>
                  <a:gd name="T26" fmla="*/ 28 w 33"/>
                  <a:gd name="T27" fmla="*/ 0 h 28"/>
                  <a:gd name="T28" fmla="*/ 29 w 33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28">
                    <a:moveTo>
                      <a:pt x="29" y="0"/>
                    </a:moveTo>
                    <a:cubicBezTo>
                      <a:pt x="29" y="0"/>
                      <a:pt x="29" y="0"/>
                      <a:pt x="30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0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93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1.45833E-6 -0.0282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3.33333E-6 L 1.45833E-6 -0.02824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3.33333E-6 L 1.45833E-6 -0.02824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3.33333E-6 L 1.45833E-6 -0.02824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>
            <a:extLst>
              <a:ext uri="{FF2B5EF4-FFF2-40B4-BE49-F238E27FC236}">
                <a16:creationId xmlns:a16="http://schemas.microsoft.com/office/drawing/2014/main" id="{AE31C42C-E2B7-4A5C-A147-1F6AD15FEB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6059" y="463877"/>
            <a:ext cx="704942" cy="709138"/>
            <a:chOff x="2107" y="1358"/>
            <a:chExt cx="504" cy="507"/>
          </a:xfrm>
        </p:grpSpPr>
        <p:sp>
          <p:nvSpPr>
            <p:cNvPr id="16" name="Line 5">
              <a:extLst>
                <a:ext uri="{FF2B5EF4-FFF2-40B4-BE49-F238E27FC236}">
                  <a16:creationId xmlns:a16="http://schemas.microsoft.com/office/drawing/2014/main" id="{D0C63EA1-33A8-4CFB-B725-CFB5052165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659"/>
              <a:ext cx="9" cy="8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32337A9-7A62-48EB-BD5C-FCA1DE98D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1523"/>
              <a:ext cx="120" cy="121"/>
            </a:xfrm>
            <a:custGeom>
              <a:avLst/>
              <a:gdLst>
                <a:gd name="T0" fmla="*/ 11 w 56"/>
                <a:gd name="T1" fmla="*/ 0 h 56"/>
                <a:gd name="T2" fmla="*/ 1 w 56"/>
                <a:gd name="T3" fmla="*/ 42 h 56"/>
                <a:gd name="T4" fmla="*/ 13 w 56"/>
                <a:gd name="T5" fmla="*/ 54 h 56"/>
                <a:gd name="T6" fmla="*/ 56 w 56"/>
                <a:gd name="T7" fmla="*/ 45 h 56"/>
                <a:gd name="T8" fmla="*/ 11 w 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1" y="0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9"/>
                    <a:pt x="6" y="56"/>
                    <a:pt x="13" y="54"/>
                  </a:cubicBezTo>
                  <a:cubicBezTo>
                    <a:pt x="56" y="45"/>
                    <a:pt x="56" y="45"/>
                    <a:pt x="56" y="45"/>
                  </a:cubicBezTo>
                  <a:lnTo>
                    <a:pt x="11" y="0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384535-9D3F-4EF4-8027-295B06E25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1392"/>
              <a:ext cx="204" cy="202"/>
            </a:xfrm>
            <a:custGeom>
              <a:avLst/>
              <a:gdLst>
                <a:gd name="T0" fmla="*/ 96 w 204"/>
                <a:gd name="T1" fmla="*/ 0 h 202"/>
                <a:gd name="T2" fmla="*/ 0 w 204"/>
                <a:gd name="T3" fmla="*/ 97 h 202"/>
                <a:gd name="T4" fmla="*/ 107 w 204"/>
                <a:gd name="T5" fmla="*/ 202 h 202"/>
                <a:gd name="T6" fmla="*/ 204 w 204"/>
                <a:gd name="T7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202">
                  <a:moveTo>
                    <a:pt x="96" y="0"/>
                  </a:moveTo>
                  <a:lnTo>
                    <a:pt x="0" y="97"/>
                  </a:lnTo>
                  <a:lnTo>
                    <a:pt x="107" y="202"/>
                  </a:lnTo>
                  <a:lnTo>
                    <a:pt x="204" y="108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771812E6-55F7-4DA1-8B48-D30E01D8A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" y="1453"/>
              <a:ext cx="139" cy="141"/>
            </a:xfrm>
            <a:custGeom>
              <a:avLst/>
              <a:gdLst>
                <a:gd name="T0" fmla="*/ 38 w 139"/>
                <a:gd name="T1" fmla="*/ 141 h 141"/>
                <a:gd name="T2" fmla="*/ 139 w 139"/>
                <a:gd name="T3" fmla="*/ 40 h 141"/>
                <a:gd name="T4" fmla="*/ 122 w 139"/>
                <a:gd name="T5" fmla="*/ 8 h 141"/>
                <a:gd name="T6" fmla="*/ 107 w 139"/>
                <a:gd name="T7" fmla="*/ 0 h 141"/>
                <a:gd name="T8" fmla="*/ 0 w 139"/>
                <a:gd name="T9" fmla="*/ 105 h 141"/>
                <a:gd name="T10" fmla="*/ 38 w 139"/>
                <a:gd name="T11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41">
                  <a:moveTo>
                    <a:pt x="38" y="141"/>
                  </a:moveTo>
                  <a:lnTo>
                    <a:pt x="139" y="40"/>
                  </a:lnTo>
                  <a:lnTo>
                    <a:pt x="122" y="8"/>
                  </a:lnTo>
                  <a:lnTo>
                    <a:pt x="107" y="0"/>
                  </a:lnTo>
                  <a:lnTo>
                    <a:pt x="0" y="105"/>
                  </a:lnTo>
                  <a:lnTo>
                    <a:pt x="38" y="141"/>
                  </a:lnTo>
                  <a:close/>
                </a:path>
              </a:pathLst>
            </a:custGeom>
            <a:solidFill>
              <a:schemeClr val="tx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C32B8EC-55A6-4A2B-8BA5-96BD4A454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" y="1594"/>
              <a:ext cx="105" cy="41"/>
            </a:xfrm>
            <a:custGeom>
              <a:avLst/>
              <a:gdLst>
                <a:gd name="T0" fmla="*/ 73 w 105"/>
                <a:gd name="T1" fmla="*/ 0 h 41"/>
                <a:gd name="T2" fmla="*/ 0 w 105"/>
                <a:gd name="T3" fmla="*/ 33 h 41"/>
                <a:gd name="T4" fmla="*/ 10 w 105"/>
                <a:gd name="T5" fmla="*/ 41 h 41"/>
                <a:gd name="T6" fmla="*/ 105 w 105"/>
                <a:gd name="T7" fmla="*/ 28 h 41"/>
                <a:gd name="T8" fmla="*/ 73 w 105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1">
                  <a:moveTo>
                    <a:pt x="73" y="0"/>
                  </a:moveTo>
                  <a:lnTo>
                    <a:pt x="0" y="33"/>
                  </a:lnTo>
                  <a:lnTo>
                    <a:pt x="10" y="41"/>
                  </a:lnTo>
                  <a:lnTo>
                    <a:pt x="105" y="2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65FAC1B-6A09-483E-B578-99881B1E4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721"/>
              <a:ext cx="79" cy="77"/>
            </a:xfrm>
            <a:custGeom>
              <a:avLst/>
              <a:gdLst>
                <a:gd name="T0" fmla="*/ 0 w 79"/>
                <a:gd name="T1" fmla="*/ 77 h 77"/>
                <a:gd name="T2" fmla="*/ 8 w 79"/>
                <a:gd name="T3" fmla="*/ 0 h 77"/>
                <a:gd name="T4" fmla="*/ 79 w 79"/>
                <a:gd name="T5" fmla="*/ 2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77">
                  <a:moveTo>
                    <a:pt x="0" y="77"/>
                  </a:moveTo>
                  <a:lnTo>
                    <a:pt x="8" y="0"/>
                  </a:lnTo>
                  <a:lnTo>
                    <a:pt x="79" y="24"/>
                  </a:lnTo>
                </a:path>
              </a:pathLst>
            </a:cu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77D6556-2F73-4659-90A6-8627E94B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1358"/>
              <a:ext cx="504" cy="507"/>
            </a:xfrm>
            <a:custGeom>
              <a:avLst/>
              <a:gdLst>
                <a:gd name="T0" fmla="*/ 0 w 235"/>
                <a:gd name="T1" fmla="*/ 118 h 236"/>
                <a:gd name="T2" fmla="*/ 118 w 235"/>
                <a:gd name="T3" fmla="*/ 0 h 236"/>
                <a:gd name="T4" fmla="*/ 235 w 235"/>
                <a:gd name="T5" fmla="*/ 118 h 236"/>
                <a:gd name="T6" fmla="*/ 118 w 235"/>
                <a:gd name="T7" fmla="*/ 236 h 236"/>
                <a:gd name="T8" fmla="*/ 12 w 235"/>
                <a:gd name="T9" fmla="*/ 17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36">
                  <a:moveTo>
                    <a:pt x="0" y="118"/>
                  </a:moveTo>
                  <a:cubicBezTo>
                    <a:pt x="0" y="53"/>
                    <a:pt x="52" y="0"/>
                    <a:pt x="118" y="0"/>
                  </a:cubicBezTo>
                  <a:cubicBezTo>
                    <a:pt x="183" y="0"/>
                    <a:pt x="235" y="53"/>
                    <a:pt x="235" y="118"/>
                  </a:cubicBezTo>
                  <a:cubicBezTo>
                    <a:pt x="235" y="183"/>
                    <a:pt x="183" y="236"/>
                    <a:pt x="118" y="236"/>
                  </a:cubicBezTo>
                  <a:cubicBezTo>
                    <a:pt x="71" y="236"/>
                    <a:pt x="31" y="209"/>
                    <a:pt x="12" y="171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96F9A60B-7332-485A-9F5C-86F2F6A7C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0" r="10585"/>
          <a:stretch/>
        </p:blipFill>
        <p:spPr>
          <a:xfrm>
            <a:off x="7683476" y="-1"/>
            <a:ext cx="4753000" cy="6994525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87ECF798-F920-4A1F-B91F-6AC3409E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9" y="687374"/>
            <a:ext cx="10580690" cy="402674"/>
          </a:xfrm>
        </p:spPr>
        <p:txBody>
          <a:bodyPr/>
          <a:lstStyle/>
          <a:p>
            <a:r>
              <a:rPr lang="en-US" sz="3600"/>
              <a:t>Unlocks creativity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9C32877-4F40-42AA-89A2-E3DEDD09E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41" y="1919807"/>
            <a:ext cx="6564309" cy="2597634"/>
          </a:xfrm>
        </p:spPr>
        <p:txBody>
          <a:bodyPr/>
          <a:lstStyle/>
          <a:p>
            <a:r>
              <a:rPr lang="en-US"/>
              <a:t>Work naturally with ink, voice and touch</a:t>
            </a:r>
          </a:p>
          <a:p>
            <a:endParaRPr lang="en-US"/>
          </a:p>
          <a:p>
            <a:r>
              <a:rPr lang="en-US"/>
              <a:t>Visualize information in new ways </a:t>
            </a:r>
          </a:p>
          <a:p>
            <a:endParaRPr lang="en-US"/>
          </a:p>
          <a:p>
            <a:r>
              <a:rPr lang="en-US"/>
              <a:t>Create compelling content with intelligent apps</a:t>
            </a:r>
          </a:p>
          <a:p>
            <a:endParaRPr lang="en-US"/>
          </a:p>
          <a:p>
            <a:r>
              <a:rPr lang="en-US"/>
              <a:t>Build on the work and expertise of others</a:t>
            </a:r>
          </a:p>
        </p:txBody>
      </p:sp>
    </p:spTree>
    <p:extLst>
      <p:ext uri="{BB962C8B-B14F-4D97-AF65-F5344CB8AC3E}">
        <p14:creationId xmlns:p14="http://schemas.microsoft.com/office/powerpoint/2010/main" val="273398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in a room&#10;&#10;Description generated with very high confidence">
            <a:extLst>
              <a:ext uri="{FF2B5EF4-FFF2-40B4-BE49-F238E27FC236}">
                <a16:creationId xmlns:a16="http://schemas.microsoft.com/office/drawing/2014/main" id="{26687D65-8057-413F-8DEC-599A4B2E6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5" r="43668"/>
          <a:stretch/>
        </p:blipFill>
        <p:spPr>
          <a:xfrm>
            <a:off x="7666037" y="0"/>
            <a:ext cx="4770438" cy="69945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61EAB-B55C-4D3D-A871-C53A1611C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41" y="1919807"/>
            <a:ext cx="7893047" cy="2905411"/>
          </a:xfrm>
        </p:spPr>
        <p:txBody>
          <a:bodyPr/>
          <a:lstStyle/>
          <a:p>
            <a:r>
              <a:rPr lang="en-US"/>
              <a:t>Enterprise-class email, voice and video</a:t>
            </a:r>
          </a:p>
          <a:p>
            <a:endParaRPr lang="en-US"/>
          </a:p>
          <a:p>
            <a:r>
              <a:rPr lang="en-US"/>
              <a:t>Connect everyone with company-wide communities</a:t>
            </a:r>
          </a:p>
          <a:p>
            <a:endParaRPr lang="en-US"/>
          </a:p>
          <a:p>
            <a:r>
              <a:rPr lang="en-US"/>
              <a:t>Share and collaborate on documents in real time</a:t>
            </a:r>
          </a:p>
          <a:p>
            <a:endParaRPr lang="en-US"/>
          </a:p>
          <a:p>
            <a:r>
              <a:rPr lang="en-US"/>
              <a:t>Includes Microsoft Teams, the new chat-based workspace</a:t>
            </a:r>
          </a:p>
          <a:p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4559F-1585-4F9C-A905-B57B6C05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056" y="687374"/>
            <a:ext cx="10580690" cy="411162"/>
          </a:xfrm>
        </p:spPr>
        <p:txBody>
          <a:bodyPr/>
          <a:lstStyle/>
          <a:p>
            <a:r>
              <a:rPr lang="en-US" sz="3600"/>
              <a:t>Built for teamwork</a:t>
            </a:r>
          </a:p>
        </p:txBody>
      </p:sp>
      <p:sp>
        <p:nvSpPr>
          <p:cNvPr id="8" name="people_14">
            <a:extLst>
              <a:ext uri="{FF2B5EF4-FFF2-40B4-BE49-F238E27FC236}">
                <a16:creationId xmlns:a16="http://schemas.microsoft.com/office/drawing/2014/main" id="{D2355E3F-567B-472C-87D3-CAB876C3CFE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2933" y="491983"/>
            <a:ext cx="1003782" cy="519468"/>
          </a:xfrm>
          <a:custGeom>
            <a:avLst/>
            <a:gdLst>
              <a:gd name="T0" fmla="*/ 134 w 355"/>
              <a:gd name="T1" fmla="*/ 53 h 182"/>
              <a:gd name="T2" fmla="*/ 187 w 355"/>
              <a:gd name="T3" fmla="*/ 0 h 182"/>
              <a:gd name="T4" fmla="*/ 240 w 355"/>
              <a:gd name="T5" fmla="*/ 53 h 182"/>
              <a:gd name="T6" fmla="*/ 187 w 355"/>
              <a:gd name="T7" fmla="*/ 106 h 182"/>
              <a:gd name="T8" fmla="*/ 134 w 355"/>
              <a:gd name="T9" fmla="*/ 53 h 182"/>
              <a:gd name="T10" fmla="*/ 257 w 355"/>
              <a:gd name="T11" fmla="*/ 158 h 182"/>
              <a:gd name="T12" fmla="*/ 187 w 355"/>
              <a:gd name="T13" fmla="*/ 107 h 182"/>
              <a:gd name="T14" fmla="*/ 112 w 355"/>
              <a:gd name="T15" fmla="*/ 181 h 182"/>
              <a:gd name="T16" fmla="*/ 304 w 355"/>
              <a:gd name="T17" fmla="*/ 129 h 182"/>
              <a:gd name="T18" fmla="*/ 341 w 355"/>
              <a:gd name="T19" fmla="*/ 92 h 182"/>
              <a:gd name="T20" fmla="*/ 304 w 355"/>
              <a:gd name="T21" fmla="*/ 55 h 182"/>
              <a:gd name="T22" fmla="*/ 267 w 355"/>
              <a:gd name="T23" fmla="*/ 92 h 182"/>
              <a:gd name="T24" fmla="*/ 304 w 355"/>
              <a:gd name="T25" fmla="*/ 129 h 182"/>
              <a:gd name="T26" fmla="*/ 355 w 355"/>
              <a:gd name="T27" fmla="*/ 181 h 182"/>
              <a:gd name="T28" fmla="*/ 304 w 355"/>
              <a:gd name="T29" fmla="*/ 129 h 182"/>
              <a:gd name="T30" fmla="*/ 252 w 355"/>
              <a:gd name="T31" fmla="*/ 181 h 182"/>
              <a:gd name="T32" fmla="*/ 67 w 355"/>
              <a:gd name="T33" fmla="*/ 131 h 182"/>
              <a:gd name="T34" fmla="*/ 118 w 355"/>
              <a:gd name="T35" fmla="*/ 80 h 182"/>
              <a:gd name="T36" fmla="*/ 67 w 355"/>
              <a:gd name="T37" fmla="*/ 30 h 182"/>
              <a:gd name="T38" fmla="*/ 17 w 355"/>
              <a:gd name="T39" fmla="*/ 80 h 182"/>
              <a:gd name="T40" fmla="*/ 67 w 355"/>
              <a:gd name="T41" fmla="*/ 131 h 182"/>
              <a:gd name="T42" fmla="*/ 117 w 355"/>
              <a:gd name="T43" fmla="*/ 153 h 182"/>
              <a:gd name="T44" fmla="*/ 67 w 355"/>
              <a:gd name="T45" fmla="*/ 132 h 182"/>
              <a:gd name="T46" fmla="*/ 0 w 355"/>
              <a:gd name="T47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5" h="182">
                <a:moveTo>
                  <a:pt x="134" y="53"/>
                </a:moveTo>
                <a:cubicBezTo>
                  <a:pt x="134" y="23"/>
                  <a:pt x="157" y="0"/>
                  <a:pt x="187" y="0"/>
                </a:cubicBezTo>
                <a:cubicBezTo>
                  <a:pt x="216" y="0"/>
                  <a:pt x="240" y="23"/>
                  <a:pt x="240" y="53"/>
                </a:cubicBezTo>
                <a:cubicBezTo>
                  <a:pt x="240" y="82"/>
                  <a:pt x="216" y="106"/>
                  <a:pt x="187" y="106"/>
                </a:cubicBezTo>
                <a:cubicBezTo>
                  <a:pt x="157" y="106"/>
                  <a:pt x="134" y="82"/>
                  <a:pt x="134" y="53"/>
                </a:cubicBezTo>
                <a:close/>
                <a:moveTo>
                  <a:pt x="257" y="158"/>
                </a:moveTo>
                <a:cubicBezTo>
                  <a:pt x="248" y="128"/>
                  <a:pt x="220" y="107"/>
                  <a:pt x="187" y="107"/>
                </a:cubicBezTo>
                <a:cubicBezTo>
                  <a:pt x="146" y="107"/>
                  <a:pt x="112" y="140"/>
                  <a:pt x="112" y="181"/>
                </a:cubicBezTo>
                <a:moveTo>
                  <a:pt x="304" y="129"/>
                </a:moveTo>
                <a:cubicBezTo>
                  <a:pt x="324" y="129"/>
                  <a:pt x="341" y="112"/>
                  <a:pt x="341" y="92"/>
                </a:cubicBezTo>
                <a:cubicBezTo>
                  <a:pt x="341" y="71"/>
                  <a:pt x="324" y="55"/>
                  <a:pt x="304" y="55"/>
                </a:cubicBezTo>
                <a:cubicBezTo>
                  <a:pt x="283" y="55"/>
                  <a:pt x="267" y="71"/>
                  <a:pt x="267" y="92"/>
                </a:cubicBezTo>
                <a:cubicBezTo>
                  <a:pt x="267" y="112"/>
                  <a:pt x="283" y="129"/>
                  <a:pt x="304" y="129"/>
                </a:cubicBezTo>
                <a:close/>
                <a:moveTo>
                  <a:pt x="355" y="181"/>
                </a:moveTo>
                <a:cubicBezTo>
                  <a:pt x="355" y="152"/>
                  <a:pt x="332" y="129"/>
                  <a:pt x="304" y="129"/>
                </a:cubicBezTo>
                <a:cubicBezTo>
                  <a:pt x="275" y="129"/>
                  <a:pt x="252" y="152"/>
                  <a:pt x="252" y="181"/>
                </a:cubicBezTo>
                <a:moveTo>
                  <a:pt x="67" y="131"/>
                </a:moveTo>
                <a:cubicBezTo>
                  <a:pt x="95" y="131"/>
                  <a:pt x="118" y="108"/>
                  <a:pt x="118" y="80"/>
                </a:cubicBezTo>
                <a:cubicBezTo>
                  <a:pt x="118" y="53"/>
                  <a:pt x="95" y="30"/>
                  <a:pt x="67" y="30"/>
                </a:cubicBezTo>
                <a:cubicBezTo>
                  <a:pt x="40" y="30"/>
                  <a:pt x="17" y="53"/>
                  <a:pt x="17" y="80"/>
                </a:cubicBezTo>
                <a:cubicBezTo>
                  <a:pt x="17" y="108"/>
                  <a:pt x="40" y="131"/>
                  <a:pt x="67" y="131"/>
                </a:cubicBezTo>
                <a:close/>
                <a:moveTo>
                  <a:pt x="117" y="153"/>
                </a:moveTo>
                <a:cubicBezTo>
                  <a:pt x="105" y="140"/>
                  <a:pt x="87" y="132"/>
                  <a:pt x="67" y="132"/>
                </a:cubicBezTo>
                <a:cubicBezTo>
                  <a:pt x="36" y="132"/>
                  <a:pt x="9" y="153"/>
                  <a:pt x="0" y="182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896053">
              <a:defRPr/>
            </a:pPr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7336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21474EAF-246A-4807-8050-5242537430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14618" r="23691" b="9079"/>
          <a:stretch/>
        </p:blipFill>
        <p:spPr>
          <a:xfrm>
            <a:off x="7663296" y="487"/>
            <a:ext cx="4773180" cy="6994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EC9C16-45E0-40FC-AFFE-5F0081F9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538" y="690657"/>
            <a:ext cx="10580690" cy="411162"/>
          </a:xfrm>
        </p:spPr>
        <p:txBody>
          <a:bodyPr/>
          <a:lstStyle/>
          <a:p>
            <a:r>
              <a:rPr lang="en-US" sz="3600"/>
              <a:t>Integrated for simplicity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6389E-5FDC-4CA2-9094-FF75120CF2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41" y="1919807"/>
            <a:ext cx="5749922" cy="3360920"/>
          </a:xfrm>
        </p:spPr>
        <p:txBody>
          <a:bodyPr/>
          <a:lstStyle/>
          <a:p>
            <a:r>
              <a:rPr lang="en-US"/>
              <a:t>Always up-to-date </a:t>
            </a:r>
          </a:p>
          <a:p>
            <a:endParaRPr lang="en-US"/>
          </a:p>
          <a:p>
            <a:r>
              <a:rPr lang="en-US"/>
              <a:t>Self-service deployment</a:t>
            </a:r>
          </a:p>
          <a:p>
            <a:endParaRPr lang="en-US"/>
          </a:p>
          <a:p>
            <a:r>
              <a:rPr lang="en-US"/>
              <a:t>Cloud-based management</a:t>
            </a:r>
          </a:p>
          <a:p>
            <a:endParaRPr lang="en-US"/>
          </a:p>
          <a:p>
            <a:r>
              <a:rPr lang="en-US"/>
              <a:t>Rich telemetry from your environment</a:t>
            </a:r>
          </a:p>
          <a:p>
            <a:endParaRPr lang="en-US"/>
          </a:p>
          <a:p>
            <a:r>
              <a:rPr lang="en-US"/>
              <a:t>Reduce TCO with consolidated solutions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7DD0B0-0E7E-46CC-82A1-C1980B69F77B}"/>
              </a:ext>
            </a:extLst>
          </p:cNvPr>
          <p:cNvGrpSpPr/>
          <p:nvPr/>
        </p:nvGrpSpPr>
        <p:grpSpPr>
          <a:xfrm>
            <a:off x="465141" y="491639"/>
            <a:ext cx="679935" cy="639139"/>
            <a:chOff x="8039387" y="2527477"/>
            <a:chExt cx="765248" cy="719332"/>
          </a:xfrm>
          <a:solidFill>
            <a:schemeClr val="tx1"/>
          </a:solidFill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13CAF495-6976-433B-82DA-5E3CF7350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9387" y="2527477"/>
              <a:ext cx="765248" cy="719332"/>
            </a:xfrm>
            <a:custGeom>
              <a:avLst/>
              <a:gdLst>
                <a:gd name="T0" fmla="*/ 314 w 400"/>
                <a:gd name="T1" fmla="*/ 318 h 376"/>
                <a:gd name="T2" fmla="*/ 314 w 400"/>
                <a:gd name="T3" fmla="*/ 376 h 376"/>
                <a:gd name="T4" fmla="*/ 0 w 400"/>
                <a:gd name="T5" fmla="*/ 376 h 376"/>
                <a:gd name="T6" fmla="*/ 0 w 400"/>
                <a:gd name="T7" fmla="*/ 82 h 376"/>
                <a:gd name="T8" fmla="*/ 57 w 400"/>
                <a:gd name="T9" fmla="*/ 82 h 376"/>
                <a:gd name="T10" fmla="*/ 57 w 400"/>
                <a:gd name="T11" fmla="*/ 157 h 376"/>
                <a:gd name="T12" fmla="*/ 25 w 400"/>
                <a:gd name="T13" fmla="*/ 157 h 376"/>
                <a:gd name="T14" fmla="*/ 25 w 400"/>
                <a:gd name="T15" fmla="*/ 351 h 376"/>
                <a:gd name="T16" fmla="*/ 289 w 400"/>
                <a:gd name="T17" fmla="*/ 351 h 376"/>
                <a:gd name="T18" fmla="*/ 289 w 400"/>
                <a:gd name="T19" fmla="*/ 318 h 376"/>
                <a:gd name="T20" fmla="*/ 314 w 400"/>
                <a:gd name="T21" fmla="*/ 318 h 376"/>
                <a:gd name="T22" fmla="*/ 400 w 400"/>
                <a:gd name="T23" fmla="*/ 290 h 376"/>
                <a:gd name="T24" fmla="*/ 86 w 400"/>
                <a:gd name="T25" fmla="*/ 290 h 376"/>
                <a:gd name="T26" fmla="*/ 86 w 400"/>
                <a:gd name="T27" fmla="*/ 0 h 376"/>
                <a:gd name="T28" fmla="*/ 400 w 400"/>
                <a:gd name="T29" fmla="*/ 0 h 376"/>
                <a:gd name="T30" fmla="*/ 400 w 400"/>
                <a:gd name="T31" fmla="*/ 290 h 376"/>
                <a:gd name="T32" fmla="*/ 375 w 400"/>
                <a:gd name="T33" fmla="*/ 71 h 376"/>
                <a:gd name="T34" fmla="*/ 107 w 400"/>
                <a:gd name="T35" fmla="*/ 71 h 376"/>
                <a:gd name="T36" fmla="*/ 107 w 400"/>
                <a:gd name="T37" fmla="*/ 265 h 376"/>
                <a:gd name="T38" fmla="*/ 375 w 400"/>
                <a:gd name="T39" fmla="*/ 265 h 376"/>
                <a:gd name="T40" fmla="*/ 375 w 400"/>
                <a:gd name="T41" fmla="*/ 7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0" h="376">
                  <a:moveTo>
                    <a:pt x="314" y="318"/>
                  </a:moveTo>
                  <a:lnTo>
                    <a:pt x="314" y="376"/>
                  </a:lnTo>
                  <a:lnTo>
                    <a:pt x="0" y="376"/>
                  </a:lnTo>
                  <a:lnTo>
                    <a:pt x="0" y="82"/>
                  </a:lnTo>
                  <a:lnTo>
                    <a:pt x="57" y="82"/>
                  </a:lnTo>
                  <a:lnTo>
                    <a:pt x="57" y="157"/>
                  </a:lnTo>
                  <a:lnTo>
                    <a:pt x="25" y="157"/>
                  </a:lnTo>
                  <a:lnTo>
                    <a:pt x="25" y="351"/>
                  </a:lnTo>
                  <a:lnTo>
                    <a:pt x="289" y="351"/>
                  </a:lnTo>
                  <a:lnTo>
                    <a:pt x="289" y="318"/>
                  </a:lnTo>
                  <a:lnTo>
                    <a:pt x="314" y="318"/>
                  </a:lnTo>
                  <a:close/>
                  <a:moveTo>
                    <a:pt x="400" y="290"/>
                  </a:moveTo>
                  <a:lnTo>
                    <a:pt x="86" y="290"/>
                  </a:lnTo>
                  <a:lnTo>
                    <a:pt x="86" y="0"/>
                  </a:lnTo>
                  <a:lnTo>
                    <a:pt x="400" y="0"/>
                  </a:lnTo>
                  <a:lnTo>
                    <a:pt x="400" y="290"/>
                  </a:lnTo>
                  <a:close/>
                  <a:moveTo>
                    <a:pt x="375" y="71"/>
                  </a:moveTo>
                  <a:lnTo>
                    <a:pt x="107" y="71"/>
                  </a:lnTo>
                  <a:lnTo>
                    <a:pt x="107" y="265"/>
                  </a:lnTo>
                  <a:lnTo>
                    <a:pt x="375" y="265"/>
                  </a:lnTo>
                  <a:lnTo>
                    <a:pt x="375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C25FFAEA-4BFA-499D-AF27-C5278906B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575" y="2753225"/>
              <a:ext cx="225748" cy="191312"/>
            </a:xfrm>
            <a:custGeom>
              <a:avLst/>
              <a:gdLst>
                <a:gd name="T0" fmla="*/ 29 w 33"/>
                <a:gd name="T1" fmla="*/ 0 h 28"/>
                <a:gd name="T2" fmla="*/ 30 w 33"/>
                <a:gd name="T3" fmla="*/ 0 h 28"/>
                <a:gd name="T4" fmla="*/ 33 w 33"/>
                <a:gd name="T5" fmla="*/ 2 h 28"/>
                <a:gd name="T6" fmla="*/ 33 w 33"/>
                <a:gd name="T7" fmla="*/ 3 h 28"/>
                <a:gd name="T8" fmla="*/ 33 w 33"/>
                <a:gd name="T9" fmla="*/ 3 h 28"/>
                <a:gd name="T10" fmla="*/ 14 w 33"/>
                <a:gd name="T11" fmla="*/ 28 h 28"/>
                <a:gd name="T12" fmla="*/ 1 w 33"/>
                <a:gd name="T13" fmla="*/ 14 h 28"/>
                <a:gd name="T14" fmla="*/ 1 w 33"/>
                <a:gd name="T15" fmla="*/ 13 h 28"/>
                <a:gd name="T16" fmla="*/ 1 w 33"/>
                <a:gd name="T17" fmla="*/ 13 h 28"/>
                <a:gd name="T18" fmla="*/ 4 w 33"/>
                <a:gd name="T19" fmla="*/ 10 h 28"/>
                <a:gd name="T20" fmla="*/ 4 w 33"/>
                <a:gd name="T21" fmla="*/ 9 h 28"/>
                <a:gd name="T22" fmla="*/ 5 w 33"/>
                <a:gd name="T23" fmla="*/ 10 h 28"/>
                <a:gd name="T24" fmla="*/ 14 w 33"/>
                <a:gd name="T25" fmla="*/ 19 h 28"/>
                <a:gd name="T26" fmla="*/ 28 w 33"/>
                <a:gd name="T27" fmla="*/ 0 h 28"/>
                <a:gd name="T28" fmla="*/ 29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29" y="0"/>
                  </a:moveTo>
                  <a:cubicBezTo>
                    <a:pt x="29" y="0"/>
                    <a:pt x="29" y="0"/>
                    <a:pt x="30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9121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Custom 14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0078D7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FB5089AB-0981-461F-A323-43981932E4CD}" vid="{56B1AA26-1DBF-4ECC-A33C-29D0D70600A2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Custom 21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0078D7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FB5089AB-0981-461F-A323-43981932E4CD}" vid="{56B1AA26-1DBF-4ECC-A33C-29D0D70600A2}"/>
    </a:ext>
  </a:extLst>
</a:theme>
</file>

<file path=ppt/theme/theme3.xml><?xml version="1.0" encoding="utf-8"?>
<a:theme xmlns:a="http://schemas.openxmlformats.org/drawingml/2006/main" name="2_Office 365 PPT Template - 2017">
  <a:themeElements>
    <a:clrScheme name="Custom 14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0078D7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FB5089AB-0981-461F-A323-43981932E4CD}" vid="{56B1AA26-1DBF-4ECC-A33C-29D0D70600A2}"/>
    </a:ext>
  </a:extLst>
</a:theme>
</file>

<file path=ppt/theme/theme4.xml><?xml version="1.0" encoding="utf-8"?>
<a:theme xmlns:a="http://schemas.openxmlformats.org/drawingml/2006/main" name="3_Office 365 PPT Template - 2017">
  <a:themeElements>
    <a:clrScheme name="Custom 14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0078D7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FB5089AB-0981-461F-A323-43981932E4CD}" vid="{56B1AA26-1DBF-4ECC-A33C-29D0D70600A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Customer ready presentation for Microsoft 365 Enterprise.</DocumentDescription>
    <ef109fd36bcf4bcd9dd945731030600b xmlns="230e9df3-be65-4c73-a93b-d1236ebd677e">
      <Terms xmlns="http://schemas.microsoft.com/office/infopath/2007/PartnerControls"/>
    </ef109fd36bcf4bcd9dd945731030600b>
    <i1b478372f814787abd313030b81fcb2 xmlns="230e9df3-be65-4c73-a93b-d1236ebd677e">
      <Terms xmlns="http://schemas.microsoft.com/office/infopath/2007/PartnerControls"/>
    </i1b478372f814787abd313030b81fcb2>
    <ReportOwner xmlns="http://schemas.microsoft.com/sharepoint/v3">
      <UserInfo>
        <DisplayName/>
        <AccountId xsi:nil="true"/>
        <AccountType/>
      </UserInfo>
    </ReportOwner>
    <Coowner xmlns="230e9df3-be65-4c73-a93b-d1236ebd677e">
      <UserInfo>
        <DisplayName>i:0#.f|membership|v-brisch@microsoft.com</DisplayName>
        <AccountId>41</AccountId>
        <AccountType/>
      </UserInfo>
      <UserInfo>
        <DisplayName>i:0#.f|membership|v-chstin@microsoft.com</DisplayName>
        <AccountId>30024</AccountId>
        <AccountType/>
      </UserInfo>
    </Coowner>
    <k21a64daf20d4502b2796a1c6b8ce6c8 xmlns="230e9df3-be65-4c73-a93b-d1236ebd677e">
      <Terms xmlns="http://schemas.microsoft.com/office/infopath/2007/PartnerControls"/>
    </k21a64daf20d4502b2796a1c6b8ce6c8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presentations</TermName>
          <TermId xmlns="http://schemas.microsoft.com/office/infopath/2007/PartnerControls">317da5a4-398e-4c38-b265-afd519770055</TermId>
        </TermInfo>
      </Terms>
    </hd9637eefc984b85b6097c6374e15725>
    <_dlc_DocId xmlns="230e9df3-be65-4c73-a93b-d1236ebd677e">G03KC-1680643135-8314</_dlc_DocId>
    <FolderExtensions xmlns="230e9df3-be65-4c73-a93b-d1236ebd677e" xsi:nil="true"/>
    <Thumbnail1 xmlns="230e9df3-be65-4c73-a93b-d1236ebd677e">
      <Url xsi:nil="true"/>
      <Description xsi:nil="true"/>
    </Thumbnail1>
    <ga0c0bf70a6644469c61b3efa7025301 xmlns="230e9df3-be65-4c73-a93b-d1236ebd677e">
      <Terms xmlns="http://schemas.microsoft.com/office/infopath/2007/PartnerControls"/>
    </ga0c0bf70a6644469c61b3efa7025301>
    <TaxKeywordTaxHTField xmlns="230e9df3-be65-4c73-a93b-d1236ebd677e">
      <Terms xmlns="http://schemas.microsoft.com/office/infopath/2007/PartnerControls"/>
    </TaxKeywordTaxHTField>
    <PublishDate xmlns="230E9DF3-BE65-4C73-A93B-D1236EBD677E" xsi:nil="true"/>
    <ContentID xmlns="230e9df3-be65-4c73-a93b-d1236ebd677e" xsi:nil="true"/>
    <b4224c12c78d42ea9b214de0badf8358 xmlns="230e9df3-be65-4c73-a93b-d1236ebd677e">
      <Terms xmlns="http://schemas.microsoft.com/office/infopath/2007/PartnerControls"/>
    </b4224c12c78d42ea9b214de0badf8358>
    <RoutingRuleDescription xmlns="http://schemas.microsoft.com/sharepoint/v3" xsi:nil="true"/>
    <GenericText2 xmlns="230e9df3-be65-4c73-a93b-d1236ebd677e" xsi:nil="true"/>
    <Owner xmlns="230e9df3-be65-4c73-a93b-d1236ebd677e">
      <UserInfo>
        <DisplayName>Stella Chernyak</DisplayName>
        <AccountId>322</AccountId>
        <AccountType/>
      </UserInfo>
    </Owner>
    <_dlc_DocIdUrl xmlns="230e9df3-be65-4c73-a93b-d1236ebd677e">
      <Url>https://microsoft.sharepoint.com/sites/Infopedia_G03KC/_layouts/15/DocIdRedir.aspx?ID=G03KC-1680643135-8314</Url>
      <Description>G03KC-1680643135-8314</Description>
    </_dlc_DocIdUrl>
    <k20e0dfa74bf4e44818db03027b0ccd8 xmlns="230e9df3-be65-4c73-a93b-d1236ebd677e">
      <Terms xmlns="http://schemas.microsoft.com/office/infopath/2007/PartnerControls"/>
    </k20e0dfa74bf4e44818db03027b0ccd8>
    <eb54ac91059940029a3cc8a4ff5af673 xmlns="230e9df3-be65-4c73-a93b-d1236ebd677e">
      <Terms xmlns="http://schemas.microsoft.com/office/infopath/2007/PartnerControls"/>
    </eb54ac91059940029a3cc8a4ff5af673>
    <PublishingPageContent xmlns="http://schemas.microsoft.com/sharepoint/v3" xsi:nil="true"/>
    <l3c3ea61849e4288a8acc49bb5388e8c xmlns="230e9df3-be65-4c73-a93b-d1236ebd677e">
      <Terms xmlns="http://schemas.microsoft.com/office/infopath/2007/PartnerControls"/>
    </l3c3ea61849e4288a8acc49bb5388e8c>
    <GenericHTML1 xmlns="230e9df3-be65-4c73-a93b-d1236ebd677e" xsi:nil="true"/>
    <ParentID1 xmlns="230e9df3-be65-4c73-a93b-d1236ebd677e">G03KC-1-8300</ParentID1>
    <mb88723863e1404388ba3733387d48df xmlns="230e9df3-be65-4c73-a93b-d1236ebd677e">
      <Terms xmlns="http://schemas.microsoft.com/office/infopath/2007/PartnerControls"/>
    </mb88723863e1404388ba3733387d48df>
    <od9986d31974458fb3007746ec0bce5f xmlns="230e9df3-be65-4c73-a93b-d1236ebd677e">
      <Terms xmlns="http://schemas.microsoft.com/office/infopath/2007/PartnerControls"/>
    </od9986d31974458fb3007746ec0bce5f>
    <ApplyWorkflowRules xmlns="230E9DF3-BE65-4C73-A93B-D1236EBD677E">Yes</ApplyWorkflowRules>
    <bf80e81150e248c48aa8cffdf0021a1f xmlns="230e9df3-be65-4c73-a93b-d1236ebd677e">
      <Terms xmlns="http://schemas.microsoft.com/office/infopath/2007/PartnerControls"/>
    </bf80e81150e248c48aa8cffdf0021a1f>
    <kf34bcdc8fc34e479d3f94c6210e8e27 xmlns="230e9df3-be65-4c73-a93b-d1236ebd677e">
      <Terms xmlns="http://schemas.microsoft.com/office/infopath/2007/PartnerControls"/>
    </kf34bcdc8fc34e479d3f94c6210e8e27>
    <TaxCatchAll xmlns="230e9df3-be65-4c73-a93b-d1236ebd677e">
      <Value>38</Value>
      <Value>45</Value>
    </TaxCatchAll>
    <m6c7b4717b6346e6a075a59dd47eac69 xmlns="230e9df3-be65-4c73-a93b-d1236ebd677e">
      <Terms xmlns="http://schemas.microsoft.com/office/infopath/2007/PartnerControls"/>
    </m6c7b4717b6346e6a075a59dd47eac69>
    <Blog_x0020_Name xmlns="230e9df3-be65-4c73-a93b-d1236ebd677e" xsi:nil="true"/>
    <m6d26e40ac264097a006193f92232ece xmlns="230e9df3-be65-4c73-a93b-d1236ebd677e">
      <Terms xmlns="http://schemas.microsoft.com/office/infopath/2007/PartnerControls"/>
    </m6d26e40ac264097a006193f92232ece>
    <i0d941ee1e744ffea7aeee9924c91cbb xmlns="230e9df3-be65-4c73-a93b-d1236ebd677e">
      <Terms xmlns="http://schemas.microsoft.com/office/infopath/2007/PartnerControls"/>
    </i0d941ee1e744ffea7aeee9924c91cbb>
    <ec5b2ad5c27b45fb8a00a1f27c7ce1ae xmlns="230e9df3-be65-4c73-a93b-d1236ebd677e">
      <Terms xmlns="http://schemas.microsoft.com/office/infopath/2007/PartnerControls"/>
    </ec5b2ad5c27b45fb8a00a1f27c7ce1ae>
    <PublishingExpirationDate xmlns="http://schemas.microsoft.com/sharepoint/v3" xsi:nil="true"/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60f8d2dbb984f349d80d8196897f4d3 xmlns="230e9df3-be65-4c73-a93b-d1236ebd677e">
      <Terms xmlns="http://schemas.microsoft.com/office/infopath/2007/PartnerControls"/>
    </b60f8d2dbb984f349d80d8196897f4d3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163887025105364D8153C6080327FC09" ma:contentTypeVersion="11" ma:contentTypeDescription="" ma:contentTypeScope="" ma:versionID="ca1fc386a17e674d00f2c8cf0ae88fb9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targetNamespace="http://schemas.microsoft.com/office/2006/metadata/properties" ma:root="true" ma:fieldsID="0468d05b60649b5d0bd8b4b83281fd0e" ns1:_="" ns2:_="" ns3:_="">
    <xsd:import namespace="http://schemas.microsoft.com/sharepoint/v3"/>
    <xsd:import namespace="230e9df3-be65-4c73-a93b-d1236ebd677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AverageRating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_dlc_DocIdPersistId" minOccurs="0"/>
                <xsd:element ref="ns2:eb54ac91059940029a3cc8a4ff5af673" minOccurs="0"/>
                <xsd:element ref="ns2:_dlc_DocIdUrl" minOccurs="0"/>
                <xsd:element ref="ns1:ReportOwner" minOccurs="0"/>
                <xsd:element ref="ns2:bf80e81150e248c48aa8cffdf0021a1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9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AverageRating" ma:index="2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eportOwner" ma:index="70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4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10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 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5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6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8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9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79eb6d77-6000-4a3e-94a1-02065c4843b2}" ma:internalName="TaxCatchAll" ma:showField="CatchAllData" ma:web="968a269b-7438-4d12-9dc1-e5dc1b26ce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79eb6d77-6000-4a3e-94a1-02065c4843b2}" ma:internalName="TaxCatchAllLabel" ma:readOnly="true" ma:showField="CatchAllDataLabel" ma:web="968a269b-7438-4d12-9dc1-e5dc1b26ce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Confidentiality" ma:default="5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SMSG Extended 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PersistId" ma:index="67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68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bf80e81150e248c48aa8cffdf0021a1f" ma:index="71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 ma:readOnly="fals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CC0198-F517-488D-A3A4-D5BB0EC1B8F0}">
  <ds:schemaRefs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230E9DF3-BE65-4C73-A93B-D1236EBD677E"/>
    <ds:schemaRef ds:uri="230e9df3-be65-4c73-a93b-d1236ebd677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DB90EF-BCBC-4CE4-B803-63FA65BC2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8B1125-0F89-4AC2-AF80-72856BF9B00F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988284F3-B532-4DD8-A56F-B72DAB6C55CE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C73013E7-62F2-4B61-9140-457BC19C6A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667</Words>
  <Application>Microsoft Office PowerPoint</Application>
  <PresentationFormat>Custom</PresentationFormat>
  <Paragraphs>148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2_Office 365 PPT Template - 2017</vt:lpstr>
      <vt:lpstr>3_Office 365 PPT Template - 2017</vt:lpstr>
      <vt:lpstr>Microsoft 365 Enterprise </vt:lpstr>
      <vt:lpstr>Digital transformation</vt:lpstr>
      <vt:lpstr>PowerPoint Presentation</vt:lpstr>
      <vt:lpstr>Trends in the workplace</vt:lpstr>
      <vt:lpstr>PowerPoint Presentation</vt:lpstr>
      <vt:lpstr>PowerPoint Presentation</vt:lpstr>
      <vt:lpstr>Unlocks creativity</vt:lpstr>
      <vt:lpstr>Built for teamwork</vt:lpstr>
      <vt:lpstr>Integrated for simplicity</vt:lpstr>
      <vt:lpstr>Intelligent security</vt:lpstr>
      <vt:lpstr>FastTrack for Microsoft 365</vt:lpstr>
      <vt:lpstr>PowerPoint Presentation</vt:lpstr>
      <vt:lpstr>Microsoft 365 Enterprise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365 Enterprise Customer Presentation</dc:title>
  <cp:lastModifiedBy>Maha Said</cp:lastModifiedBy>
  <cp:revision>6</cp:revision>
  <dcterms:modified xsi:type="dcterms:W3CDTF">2018-10-02T05:54:06Z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aconway@microsoft.com</vt:lpwstr>
  </property>
  <property fmtid="{D5CDD505-2E9C-101B-9397-08002B2CF9AE}" pid="6" name="MSIP_Label_f42aa342-8706-4288-bd11-ebb85995028c_SetDate">
    <vt:lpwstr>2017-06-19T18:14:32.2875411-07:00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ODSWF1">
    <vt:lpwstr>, </vt:lpwstr>
  </property>
  <property fmtid="{D5CDD505-2E9C-101B-9397-08002B2CF9AE}" pid="17" name="Confidentiality">
    <vt:lpwstr>38;#customer ready|8986c41d-21c5-4f8f-8a12-ea4625b46858</vt:lpwstr>
  </property>
  <property fmtid="{D5CDD505-2E9C-101B-9397-08002B2CF9AE}" pid="18" name="ItemType">
    <vt:lpwstr>45;#presentations|317da5a4-398e-4c38-b265-afd519770055</vt:lpwstr>
  </property>
  <property fmtid="{D5CDD505-2E9C-101B-9397-08002B2CF9AE}" pid="19" name="ContentTypeId">
    <vt:lpwstr>0x0101000E4CB7077FEE4FF7AE86D4A500EEC780030016C849C62B10EB41ACA8C7EEDEF40BB200163887025105364D8153C6080327FC09</vt:lpwstr>
  </property>
  <property fmtid="{D5CDD505-2E9C-101B-9397-08002B2CF9AE}" pid="20" name="Update Parent Child Relation">
    <vt:lpwstr>, </vt:lpwstr>
  </property>
  <property fmtid="{D5CDD505-2E9C-101B-9397-08002B2CF9AE}" pid="21" name="MSProducts">
    <vt:lpwstr/>
  </property>
  <property fmtid="{D5CDD505-2E9C-101B-9397-08002B2CF9AE}" pid="22" name="Industries">
    <vt:lpwstr/>
  </property>
  <property fmtid="{D5CDD505-2E9C-101B-9397-08002B2CF9AE}" pid="23" name="Competitors">
    <vt:lpwstr/>
  </property>
  <property fmtid="{D5CDD505-2E9C-101B-9397-08002B2CF9AE}" pid="24" name="SMSGDomain">
    <vt:lpwstr/>
  </property>
  <property fmtid="{D5CDD505-2E9C-101B-9397-08002B2CF9AE}" pid="25" name="ExperienceContentType">
    <vt:lpwstr/>
  </property>
  <property fmtid="{D5CDD505-2E9C-101B-9397-08002B2CF9AE}" pid="26" name="BusinessArchitecture">
    <vt:lpwstr/>
  </property>
  <property fmtid="{D5CDD505-2E9C-101B-9397-08002B2CF9AE}" pid="27" name="Products">
    <vt:lpwstr/>
  </property>
  <property fmtid="{D5CDD505-2E9C-101B-9397-08002B2CF9AE}" pid="28" name="ODSWF2">
    <vt:lpwstr>, </vt:lpwstr>
  </property>
  <property fmtid="{D5CDD505-2E9C-101B-9397-08002B2CF9AE}" pid="29" name="l6f004f21209409da86a713c0f24627d">
    <vt:lpwstr/>
  </property>
  <property fmtid="{D5CDD505-2E9C-101B-9397-08002B2CF9AE}" pid="30" name="MSProductsTaxHTField0">
    <vt:lpwstr/>
  </property>
  <property fmtid="{D5CDD505-2E9C-101B-9397-08002B2CF9AE}" pid="31" name="e8080b0481964c759b2c36ae49591b31">
    <vt:lpwstr/>
  </property>
  <property fmtid="{D5CDD505-2E9C-101B-9397-08002B2CF9AE}" pid="32" name="_docset_NoMedatataSyncRequired">
    <vt:lpwstr>False</vt:lpwstr>
  </property>
  <property fmtid="{D5CDD505-2E9C-101B-9397-08002B2CF9AE}" pid="33" name="Languages">
    <vt:lpwstr/>
  </property>
  <property fmtid="{D5CDD505-2E9C-101B-9397-08002B2CF9AE}" pid="34" name="TechnicalLevel">
    <vt:lpwstr/>
  </property>
  <property fmtid="{D5CDD505-2E9C-101B-9397-08002B2CF9AE}" pid="35" name="Audiences">
    <vt:lpwstr/>
  </property>
  <property fmtid="{D5CDD505-2E9C-101B-9397-08002B2CF9AE}" pid="36" name="ODSWF">
    <vt:lpwstr>, </vt:lpwstr>
  </property>
  <property fmtid="{D5CDD505-2E9C-101B-9397-08002B2CF9AE}" pid="37" name="ldac8aee9d1f469e8cd8c3f8d6a615f2">
    <vt:lpwstr/>
  </property>
  <property fmtid="{D5CDD505-2E9C-101B-9397-08002B2CF9AE}" pid="38" name="EmployeeRole">
    <vt:lpwstr/>
  </property>
  <property fmtid="{D5CDD505-2E9C-101B-9397-08002B2CF9AE}" pid="39" name="NewsTopic">
    <vt:lpwstr/>
  </property>
  <property fmtid="{D5CDD505-2E9C-101B-9397-08002B2CF9AE}" pid="40" name="Roles">
    <vt:lpwstr/>
  </property>
  <property fmtid="{D5CDD505-2E9C-101B-9397-08002B2CF9AE}" pid="41" name="ODSWF1(1)">
    <vt:lpwstr>, </vt:lpwstr>
  </property>
  <property fmtid="{D5CDD505-2E9C-101B-9397-08002B2CF9AE}" pid="42" name="ItemRetentionFormula">
    <vt:lpwstr/>
  </property>
  <property fmtid="{D5CDD505-2E9C-101B-9397-08002B2CF9AE}" pid="43" name="NewsSource">
    <vt:lpwstr/>
  </property>
  <property fmtid="{D5CDD505-2E9C-101B-9397-08002B2CF9AE}" pid="44" name="SMSGTags">
    <vt:lpwstr/>
  </property>
  <property fmtid="{D5CDD505-2E9C-101B-9397-08002B2CF9AE}" pid="45" name="_dlc_DocIdItemGuid">
    <vt:lpwstr>78e77b37-ff44-4ee4-b828-e12bd39573a9</vt:lpwstr>
  </property>
  <property fmtid="{D5CDD505-2E9C-101B-9397-08002B2CF9AE}" pid="46" name="MSPhysicalGeography">
    <vt:lpwstr/>
  </property>
  <property fmtid="{D5CDD505-2E9C-101B-9397-08002B2CF9AE}" pid="47" name="j3562c58ee414e028925bc902cfc01a1">
    <vt:lpwstr/>
  </property>
  <property fmtid="{D5CDD505-2E9C-101B-9397-08002B2CF9AE}" pid="48" name="EnterpriseDomainTags">
    <vt:lpwstr/>
  </property>
  <property fmtid="{D5CDD505-2E9C-101B-9397-08002B2CF9AE}" pid="49" name="la4444b61d19467597d63190b69ac227">
    <vt:lpwstr/>
  </property>
  <property fmtid="{D5CDD505-2E9C-101B-9397-08002B2CF9AE}" pid="50" name="ActivitiesAndPrograms">
    <vt:lpwstr/>
  </property>
  <property fmtid="{D5CDD505-2E9C-101B-9397-08002B2CF9AE}" pid="51" name="Segments">
    <vt:lpwstr/>
  </property>
  <property fmtid="{D5CDD505-2E9C-101B-9397-08002B2CF9AE}" pid="52" name="Partners">
    <vt:lpwstr/>
  </property>
  <property fmtid="{D5CDD505-2E9C-101B-9397-08002B2CF9AE}" pid="53" name="Topics">
    <vt:lpwstr/>
  </property>
  <property fmtid="{D5CDD505-2E9C-101B-9397-08002B2CF9AE}" pid="54" name="Groups">
    <vt:lpwstr/>
  </property>
</Properties>
</file>